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61" r:id="rId6"/>
    <p:sldId id="260" r:id="rId7"/>
    <p:sldId id="262" r:id="rId8"/>
    <p:sldId id="259" r:id="rId9"/>
    <p:sldId id="263"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42" d="100"/>
          <a:sy n="142" d="100"/>
        </p:scale>
        <p:origin x="94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9B67C7-2C47-68FC-12C3-68CE824A869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ED64338C-0CA2-9DA4-B720-09C40F429D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B1CF93F0-AAB0-C57E-D9A4-1531610E6B08}"/>
              </a:ext>
            </a:extLst>
          </p:cNvPr>
          <p:cNvSpPr>
            <a:spLocks noGrp="1"/>
          </p:cNvSpPr>
          <p:nvPr>
            <p:ph type="dt" sz="half" idx="10"/>
          </p:nvPr>
        </p:nvSpPr>
        <p:spPr/>
        <p:txBody>
          <a:bodyPr/>
          <a:lstStyle/>
          <a:p>
            <a:fld id="{6463FAA2-CD51-479B-9B96-D608C541FC64}" type="datetimeFigureOut">
              <a:rPr lang="nb-NO" smtClean="0"/>
              <a:t>05.03.2026</a:t>
            </a:fld>
            <a:endParaRPr lang="nb-NO"/>
          </a:p>
        </p:txBody>
      </p:sp>
      <p:sp>
        <p:nvSpPr>
          <p:cNvPr id="5" name="Plassholder for bunntekst 4">
            <a:extLst>
              <a:ext uri="{FF2B5EF4-FFF2-40B4-BE49-F238E27FC236}">
                <a16:creationId xmlns:a16="http://schemas.microsoft.com/office/drawing/2014/main" id="{8D6E85E9-63B6-F0F5-00D7-582F07D8EE7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7749B64-CFA4-F9B0-10BD-8E719F160F52}"/>
              </a:ext>
            </a:extLst>
          </p:cNvPr>
          <p:cNvSpPr>
            <a:spLocks noGrp="1"/>
          </p:cNvSpPr>
          <p:nvPr>
            <p:ph type="sldNum" sz="quarter" idx="12"/>
          </p:nvPr>
        </p:nvSpPr>
        <p:spPr/>
        <p:txBody>
          <a:bodyPr/>
          <a:lstStyle/>
          <a:p>
            <a:fld id="{62AA6AE3-C9D0-4C63-90F9-E16F2222E532}" type="slidenum">
              <a:rPr lang="nb-NO" smtClean="0"/>
              <a:t>‹#›</a:t>
            </a:fld>
            <a:endParaRPr lang="nb-NO"/>
          </a:p>
        </p:txBody>
      </p:sp>
    </p:spTree>
    <p:extLst>
      <p:ext uri="{BB962C8B-B14F-4D97-AF65-F5344CB8AC3E}">
        <p14:creationId xmlns:p14="http://schemas.microsoft.com/office/powerpoint/2010/main" val="221576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1C1994-FD54-61D0-A5B8-B7558C5192D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FB91F57-F2CB-DF69-B4B4-F3FBD65E392B}"/>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ED19D09-6488-C3E7-0711-53DF11D35AE8}"/>
              </a:ext>
            </a:extLst>
          </p:cNvPr>
          <p:cNvSpPr>
            <a:spLocks noGrp="1"/>
          </p:cNvSpPr>
          <p:nvPr>
            <p:ph type="dt" sz="half" idx="10"/>
          </p:nvPr>
        </p:nvSpPr>
        <p:spPr/>
        <p:txBody>
          <a:bodyPr/>
          <a:lstStyle/>
          <a:p>
            <a:fld id="{6463FAA2-CD51-479B-9B96-D608C541FC64}" type="datetimeFigureOut">
              <a:rPr lang="nb-NO" smtClean="0"/>
              <a:t>05.03.2026</a:t>
            </a:fld>
            <a:endParaRPr lang="nb-NO"/>
          </a:p>
        </p:txBody>
      </p:sp>
      <p:sp>
        <p:nvSpPr>
          <p:cNvPr id="5" name="Plassholder for bunntekst 4">
            <a:extLst>
              <a:ext uri="{FF2B5EF4-FFF2-40B4-BE49-F238E27FC236}">
                <a16:creationId xmlns:a16="http://schemas.microsoft.com/office/drawing/2014/main" id="{65A1E531-E71D-4BAD-8840-17BE51FAEBA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6A940F9-92C4-A9E6-E4AB-B3C4190F01F1}"/>
              </a:ext>
            </a:extLst>
          </p:cNvPr>
          <p:cNvSpPr>
            <a:spLocks noGrp="1"/>
          </p:cNvSpPr>
          <p:nvPr>
            <p:ph type="sldNum" sz="quarter" idx="12"/>
          </p:nvPr>
        </p:nvSpPr>
        <p:spPr/>
        <p:txBody>
          <a:bodyPr/>
          <a:lstStyle/>
          <a:p>
            <a:fld id="{62AA6AE3-C9D0-4C63-90F9-E16F2222E532}" type="slidenum">
              <a:rPr lang="nb-NO" smtClean="0"/>
              <a:t>‹#›</a:t>
            </a:fld>
            <a:endParaRPr lang="nb-NO"/>
          </a:p>
        </p:txBody>
      </p:sp>
    </p:spTree>
    <p:extLst>
      <p:ext uri="{BB962C8B-B14F-4D97-AF65-F5344CB8AC3E}">
        <p14:creationId xmlns:p14="http://schemas.microsoft.com/office/powerpoint/2010/main" val="254603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2185F556-A437-2529-1777-B8ADC628D1EB}"/>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259E2233-66D2-082E-17D1-6DC0E93E679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CA36430-F0FE-1B5C-769E-A80C08D2DEE4}"/>
              </a:ext>
            </a:extLst>
          </p:cNvPr>
          <p:cNvSpPr>
            <a:spLocks noGrp="1"/>
          </p:cNvSpPr>
          <p:nvPr>
            <p:ph type="dt" sz="half" idx="10"/>
          </p:nvPr>
        </p:nvSpPr>
        <p:spPr/>
        <p:txBody>
          <a:bodyPr/>
          <a:lstStyle/>
          <a:p>
            <a:fld id="{6463FAA2-CD51-479B-9B96-D608C541FC64}" type="datetimeFigureOut">
              <a:rPr lang="nb-NO" smtClean="0"/>
              <a:t>05.03.2026</a:t>
            </a:fld>
            <a:endParaRPr lang="nb-NO"/>
          </a:p>
        </p:txBody>
      </p:sp>
      <p:sp>
        <p:nvSpPr>
          <p:cNvPr id="5" name="Plassholder for bunntekst 4">
            <a:extLst>
              <a:ext uri="{FF2B5EF4-FFF2-40B4-BE49-F238E27FC236}">
                <a16:creationId xmlns:a16="http://schemas.microsoft.com/office/drawing/2014/main" id="{BDF0DD80-0348-CEB8-AD4F-8AC9391230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5933C12-F1F1-7769-2EDD-DD2D92A20251}"/>
              </a:ext>
            </a:extLst>
          </p:cNvPr>
          <p:cNvSpPr>
            <a:spLocks noGrp="1"/>
          </p:cNvSpPr>
          <p:nvPr>
            <p:ph type="sldNum" sz="quarter" idx="12"/>
          </p:nvPr>
        </p:nvSpPr>
        <p:spPr/>
        <p:txBody>
          <a:bodyPr/>
          <a:lstStyle/>
          <a:p>
            <a:fld id="{62AA6AE3-C9D0-4C63-90F9-E16F2222E532}" type="slidenum">
              <a:rPr lang="nb-NO" smtClean="0"/>
              <a:t>‹#›</a:t>
            </a:fld>
            <a:endParaRPr lang="nb-NO"/>
          </a:p>
        </p:txBody>
      </p:sp>
    </p:spTree>
    <p:extLst>
      <p:ext uri="{BB962C8B-B14F-4D97-AF65-F5344CB8AC3E}">
        <p14:creationId xmlns:p14="http://schemas.microsoft.com/office/powerpoint/2010/main" val="1502879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C98466-5BF6-4F84-DEC8-0DAFA8C0CAD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B8A928C-BD9E-6A08-3691-8348C82F1EB7}"/>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5678043-0EBA-E6F6-3532-86695F190D1B}"/>
              </a:ext>
            </a:extLst>
          </p:cNvPr>
          <p:cNvSpPr>
            <a:spLocks noGrp="1"/>
          </p:cNvSpPr>
          <p:nvPr>
            <p:ph type="dt" sz="half" idx="10"/>
          </p:nvPr>
        </p:nvSpPr>
        <p:spPr/>
        <p:txBody>
          <a:bodyPr/>
          <a:lstStyle/>
          <a:p>
            <a:fld id="{6463FAA2-CD51-479B-9B96-D608C541FC64}" type="datetimeFigureOut">
              <a:rPr lang="nb-NO" smtClean="0"/>
              <a:t>05.03.2026</a:t>
            </a:fld>
            <a:endParaRPr lang="nb-NO"/>
          </a:p>
        </p:txBody>
      </p:sp>
      <p:sp>
        <p:nvSpPr>
          <p:cNvPr id="5" name="Plassholder for bunntekst 4">
            <a:extLst>
              <a:ext uri="{FF2B5EF4-FFF2-40B4-BE49-F238E27FC236}">
                <a16:creationId xmlns:a16="http://schemas.microsoft.com/office/drawing/2014/main" id="{BC128C06-67E0-3541-F041-8C78BCED345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0A646FA-9DC1-4C38-E65C-7AFF4CD15E75}"/>
              </a:ext>
            </a:extLst>
          </p:cNvPr>
          <p:cNvSpPr>
            <a:spLocks noGrp="1"/>
          </p:cNvSpPr>
          <p:nvPr>
            <p:ph type="sldNum" sz="quarter" idx="12"/>
          </p:nvPr>
        </p:nvSpPr>
        <p:spPr/>
        <p:txBody>
          <a:bodyPr/>
          <a:lstStyle/>
          <a:p>
            <a:fld id="{62AA6AE3-C9D0-4C63-90F9-E16F2222E532}" type="slidenum">
              <a:rPr lang="nb-NO" smtClean="0"/>
              <a:t>‹#›</a:t>
            </a:fld>
            <a:endParaRPr lang="nb-NO"/>
          </a:p>
        </p:txBody>
      </p:sp>
    </p:spTree>
    <p:extLst>
      <p:ext uri="{BB962C8B-B14F-4D97-AF65-F5344CB8AC3E}">
        <p14:creationId xmlns:p14="http://schemas.microsoft.com/office/powerpoint/2010/main" val="140211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73AEF8-91F8-11B3-CBDB-D88BF452422E}"/>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6C82FC5-4B05-AEEA-C7AF-5F40AE81CB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175CD2DE-B978-F432-994A-746615E5B43D}"/>
              </a:ext>
            </a:extLst>
          </p:cNvPr>
          <p:cNvSpPr>
            <a:spLocks noGrp="1"/>
          </p:cNvSpPr>
          <p:nvPr>
            <p:ph type="dt" sz="half" idx="10"/>
          </p:nvPr>
        </p:nvSpPr>
        <p:spPr/>
        <p:txBody>
          <a:bodyPr/>
          <a:lstStyle/>
          <a:p>
            <a:fld id="{6463FAA2-CD51-479B-9B96-D608C541FC64}" type="datetimeFigureOut">
              <a:rPr lang="nb-NO" smtClean="0"/>
              <a:t>05.03.2026</a:t>
            </a:fld>
            <a:endParaRPr lang="nb-NO"/>
          </a:p>
        </p:txBody>
      </p:sp>
      <p:sp>
        <p:nvSpPr>
          <p:cNvPr id="5" name="Plassholder for bunntekst 4">
            <a:extLst>
              <a:ext uri="{FF2B5EF4-FFF2-40B4-BE49-F238E27FC236}">
                <a16:creationId xmlns:a16="http://schemas.microsoft.com/office/drawing/2014/main" id="{F20FFFE1-E625-AA7F-C45E-F2CAEABA326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C689CC4-41E0-5EE0-A0A5-698288578C71}"/>
              </a:ext>
            </a:extLst>
          </p:cNvPr>
          <p:cNvSpPr>
            <a:spLocks noGrp="1"/>
          </p:cNvSpPr>
          <p:nvPr>
            <p:ph type="sldNum" sz="quarter" idx="12"/>
          </p:nvPr>
        </p:nvSpPr>
        <p:spPr/>
        <p:txBody>
          <a:bodyPr/>
          <a:lstStyle/>
          <a:p>
            <a:fld id="{62AA6AE3-C9D0-4C63-90F9-E16F2222E532}" type="slidenum">
              <a:rPr lang="nb-NO" smtClean="0"/>
              <a:t>‹#›</a:t>
            </a:fld>
            <a:endParaRPr lang="nb-NO"/>
          </a:p>
        </p:txBody>
      </p:sp>
    </p:spTree>
    <p:extLst>
      <p:ext uri="{BB962C8B-B14F-4D97-AF65-F5344CB8AC3E}">
        <p14:creationId xmlns:p14="http://schemas.microsoft.com/office/powerpoint/2010/main" val="21326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01ACB-D33F-FAA5-6E26-5E8848029F0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1F94A82-6518-1283-A035-31FC7BEACBFC}"/>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4417112-EEF9-4E37-E5B2-683ABEAEA57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77606C36-543A-6122-77FA-2686738DF148}"/>
              </a:ext>
            </a:extLst>
          </p:cNvPr>
          <p:cNvSpPr>
            <a:spLocks noGrp="1"/>
          </p:cNvSpPr>
          <p:nvPr>
            <p:ph type="dt" sz="half" idx="10"/>
          </p:nvPr>
        </p:nvSpPr>
        <p:spPr/>
        <p:txBody>
          <a:bodyPr/>
          <a:lstStyle/>
          <a:p>
            <a:fld id="{6463FAA2-CD51-479B-9B96-D608C541FC64}" type="datetimeFigureOut">
              <a:rPr lang="nb-NO" smtClean="0"/>
              <a:t>05.03.2026</a:t>
            </a:fld>
            <a:endParaRPr lang="nb-NO"/>
          </a:p>
        </p:txBody>
      </p:sp>
      <p:sp>
        <p:nvSpPr>
          <p:cNvPr id="6" name="Plassholder for bunntekst 5">
            <a:extLst>
              <a:ext uri="{FF2B5EF4-FFF2-40B4-BE49-F238E27FC236}">
                <a16:creationId xmlns:a16="http://schemas.microsoft.com/office/drawing/2014/main" id="{A5338F64-5284-88E8-B579-B951EEB1474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32C57C7-6CE8-E344-C176-3497F75F5D74}"/>
              </a:ext>
            </a:extLst>
          </p:cNvPr>
          <p:cNvSpPr>
            <a:spLocks noGrp="1"/>
          </p:cNvSpPr>
          <p:nvPr>
            <p:ph type="sldNum" sz="quarter" idx="12"/>
          </p:nvPr>
        </p:nvSpPr>
        <p:spPr/>
        <p:txBody>
          <a:bodyPr/>
          <a:lstStyle/>
          <a:p>
            <a:fld id="{62AA6AE3-C9D0-4C63-90F9-E16F2222E532}" type="slidenum">
              <a:rPr lang="nb-NO" smtClean="0"/>
              <a:t>‹#›</a:t>
            </a:fld>
            <a:endParaRPr lang="nb-NO"/>
          </a:p>
        </p:txBody>
      </p:sp>
    </p:spTree>
    <p:extLst>
      <p:ext uri="{BB962C8B-B14F-4D97-AF65-F5344CB8AC3E}">
        <p14:creationId xmlns:p14="http://schemas.microsoft.com/office/powerpoint/2010/main" val="253049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0DEB2D-BC64-31EF-5784-A6F950A2B0A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E97BF1D-8A9A-8ADF-6679-4538172837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FD27284-CF18-1674-3126-CAB8F237327D}"/>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4DD36F35-6C93-068F-E996-309327CC0F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21265A7-A3AA-A0CB-085F-6EBF3A2C79DF}"/>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E6F00501-C0AA-3139-24E0-D11F75A9B1B9}"/>
              </a:ext>
            </a:extLst>
          </p:cNvPr>
          <p:cNvSpPr>
            <a:spLocks noGrp="1"/>
          </p:cNvSpPr>
          <p:nvPr>
            <p:ph type="dt" sz="half" idx="10"/>
          </p:nvPr>
        </p:nvSpPr>
        <p:spPr/>
        <p:txBody>
          <a:bodyPr/>
          <a:lstStyle/>
          <a:p>
            <a:fld id="{6463FAA2-CD51-479B-9B96-D608C541FC64}" type="datetimeFigureOut">
              <a:rPr lang="nb-NO" smtClean="0"/>
              <a:t>05.03.2026</a:t>
            </a:fld>
            <a:endParaRPr lang="nb-NO"/>
          </a:p>
        </p:txBody>
      </p:sp>
      <p:sp>
        <p:nvSpPr>
          <p:cNvPr id="8" name="Plassholder for bunntekst 7">
            <a:extLst>
              <a:ext uri="{FF2B5EF4-FFF2-40B4-BE49-F238E27FC236}">
                <a16:creationId xmlns:a16="http://schemas.microsoft.com/office/drawing/2014/main" id="{DFDD6AC7-4FB1-28CB-EDA5-8D2BC990593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D8D9A58-8A7F-83B4-5328-C9F510046F0E}"/>
              </a:ext>
            </a:extLst>
          </p:cNvPr>
          <p:cNvSpPr>
            <a:spLocks noGrp="1"/>
          </p:cNvSpPr>
          <p:nvPr>
            <p:ph type="sldNum" sz="quarter" idx="12"/>
          </p:nvPr>
        </p:nvSpPr>
        <p:spPr/>
        <p:txBody>
          <a:bodyPr/>
          <a:lstStyle/>
          <a:p>
            <a:fld id="{62AA6AE3-C9D0-4C63-90F9-E16F2222E532}" type="slidenum">
              <a:rPr lang="nb-NO" smtClean="0"/>
              <a:t>‹#›</a:t>
            </a:fld>
            <a:endParaRPr lang="nb-NO"/>
          </a:p>
        </p:txBody>
      </p:sp>
    </p:spTree>
    <p:extLst>
      <p:ext uri="{BB962C8B-B14F-4D97-AF65-F5344CB8AC3E}">
        <p14:creationId xmlns:p14="http://schemas.microsoft.com/office/powerpoint/2010/main" val="137964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683AFA-20F2-B79C-92BA-9C863A9CF67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0876D8B3-AA8D-6E05-FBEF-EFD06E318967}"/>
              </a:ext>
            </a:extLst>
          </p:cNvPr>
          <p:cNvSpPr>
            <a:spLocks noGrp="1"/>
          </p:cNvSpPr>
          <p:nvPr>
            <p:ph type="dt" sz="half" idx="10"/>
          </p:nvPr>
        </p:nvSpPr>
        <p:spPr/>
        <p:txBody>
          <a:bodyPr/>
          <a:lstStyle/>
          <a:p>
            <a:fld id="{6463FAA2-CD51-479B-9B96-D608C541FC64}" type="datetimeFigureOut">
              <a:rPr lang="nb-NO" smtClean="0"/>
              <a:t>05.03.2026</a:t>
            </a:fld>
            <a:endParaRPr lang="nb-NO"/>
          </a:p>
        </p:txBody>
      </p:sp>
      <p:sp>
        <p:nvSpPr>
          <p:cNvPr id="4" name="Plassholder for bunntekst 3">
            <a:extLst>
              <a:ext uri="{FF2B5EF4-FFF2-40B4-BE49-F238E27FC236}">
                <a16:creationId xmlns:a16="http://schemas.microsoft.com/office/drawing/2014/main" id="{F0EAE206-E4E7-7FFE-A136-EAFA12A3980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D48EA74-8ED5-4475-D3E5-D66CE41E111D}"/>
              </a:ext>
            </a:extLst>
          </p:cNvPr>
          <p:cNvSpPr>
            <a:spLocks noGrp="1"/>
          </p:cNvSpPr>
          <p:nvPr>
            <p:ph type="sldNum" sz="quarter" idx="12"/>
          </p:nvPr>
        </p:nvSpPr>
        <p:spPr/>
        <p:txBody>
          <a:bodyPr/>
          <a:lstStyle/>
          <a:p>
            <a:fld id="{62AA6AE3-C9D0-4C63-90F9-E16F2222E532}" type="slidenum">
              <a:rPr lang="nb-NO" smtClean="0"/>
              <a:t>‹#›</a:t>
            </a:fld>
            <a:endParaRPr lang="nb-NO"/>
          </a:p>
        </p:txBody>
      </p:sp>
    </p:spTree>
    <p:extLst>
      <p:ext uri="{BB962C8B-B14F-4D97-AF65-F5344CB8AC3E}">
        <p14:creationId xmlns:p14="http://schemas.microsoft.com/office/powerpoint/2010/main" val="280303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5D1D400-0574-7A1E-B2EE-CB0E50804AFF}"/>
              </a:ext>
            </a:extLst>
          </p:cNvPr>
          <p:cNvSpPr>
            <a:spLocks noGrp="1"/>
          </p:cNvSpPr>
          <p:nvPr>
            <p:ph type="dt" sz="half" idx="10"/>
          </p:nvPr>
        </p:nvSpPr>
        <p:spPr/>
        <p:txBody>
          <a:bodyPr/>
          <a:lstStyle/>
          <a:p>
            <a:fld id="{6463FAA2-CD51-479B-9B96-D608C541FC64}" type="datetimeFigureOut">
              <a:rPr lang="nb-NO" smtClean="0"/>
              <a:t>05.03.2026</a:t>
            </a:fld>
            <a:endParaRPr lang="nb-NO"/>
          </a:p>
        </p:txBody>
      </p:sp>
      <p:sp>
        <p:nvSpPr>
          <p:cNvPr id="3" name="Plassholder for bunntekst 2">
            <a:extLst>
              <a:ext uri="{FF2B5EF4-FFF2-40B4-BE49-F238E27FC236}">
                <a16:creationId xmlns:a16="http://schemas.microsoft.com/office/drawing/2014/main" id="{70FCEA95-6C1C-B556-4FA6-1E801B66DEE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B89DBF5-5283-A236-9D22-75F3E773FBBC}"/>
              </a:ext>
            </a:extLst>
          </p:cNvPr>
          <p:cNvSpPr>
            <a:spLocks noGrp="1"/>
          </p:cNvSpPr>
          <p:nvPr>
            <p:ph type="sldNum" sz="quarter" idx="12"/>
          </p:nvPr>
        </p:nvSpPr>
        <p:spPr/>
        <p:txBody>
          <a:bodyPr/>
          <a:lstStyle/>
          <a:p>
            <a:fld id="{62AA6AE3-C9D0-4C63-90F9-E16F2222E532}" type="slidenum">
              <a:rPr lang="nb-NO" smtClean="0"/>
              <a:t>‹#›</a:t>
            </a:fld>
            <a:endParaRPr lang="nb-NO"/>
          </a:p>
        </p:txBody>
      </p:sp>
    </p:spTree>
    <p:extLst>
      <p:ext uri="{BB962C8B-B14F-4D97-AF65-F5344CB8AC3E}">
        <p14:creationId xmlns:p14="http://schemas.microsoft.com/office/powerpoint/2010/main" val="164091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F71F8E-FC18-0954-900E-DB65310145A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BB2CADD-0402-DEF0-536F-1F5264817A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D9E3E5C-A35B-0314-09A5-7154B271C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3CCAF13-166C-E618-5A95-ADDF9578E80F}"/>
              </a:ext>
            </a:extLst>
          </p:cNvPr>
          <p:cNvSpPr>
            <a:spLocks noGrp="1"/>
          </p:cNvSpPr>
          <p:nvPr>
            <p:ph type="dt" sz="half" idx="10"/>
          </p:nvPr>
        </p:nvSpPr>
        <p:spPr/>
        <p:txBody>
          <a:bodyPr/>
          <a:lstStyle/>
          <a:p>
            <a:fld id="{6463FAA2-CD51-479B-9B96-D608C541FC64}" type="datetimeFigureOut">
              <a:rPr lang="nb-NO" smtClean="0"/>
              <a:t>05.03.2026</a:t>
            </a:fld>
            <a:endParaRPr lang="nb-NO"/>
          </a:p>
        </p:txBody>
      </p:sp>
      <p:sp>
        <p:nvSpPr>
          <p:cNvPr id="6" name="Plassholder for bunntekst 5">
            <a:extLst>
              <a:ext uri="{FF2B5EF4-FFF2-40B4-BE49-F238E27FC236}">
                <a16:creationId xmlns:a16="http://schemas.microsoft.com/office/drawing/2014/main" id="{389EB040-0DDD-C1D1-4ADF-288F3961845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605536D-08A9-AD11-8AA8-E044249EC924}"/>
              </a:ext>
            </a:extLst>
          </p:cNvPr>
          <p:cNvSpPr>
            <a:spLocks noGrp="1"/>
          </p:cNvSpPr>
          <p:nvPr>
            <p:ph type="sldNum" sz="quarter" idx="12"/>
          </p:nvPr>
        </p:nvSpPr>
        <p:spPr/>
        <p:txBody>
          <a:bodyPr/>
          <a:lstStyle/>
          <a:p>
            <a:fld id="{62AA6AE3-C9D0-4C63-90F9-E16F2222E532}" type="slidenum">
              <a:rPr lang="nb-NO" smtClean="0"/>
              <a:t>‹#›</a:t>
            </a:fld>
            <a:endParaRPr lang="nb-NO"/>
          </a:p>
        </p:txBody>
      </p:sp>
    </p:spTree>
    <p:extLst>
      <p:ext uri="{BB962C8B-B14F-4D97-AF65-F5344CB8AC3E}">
        <p14:creationId xmlns:p14="http://schemas.microsoft.com/office/powerpoint/2010/main" val="83095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37B9F8-3BDF-C518-021F-BDE2DF7D771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56D696A-53D5-839C-6012-DFF3A76781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CE12A0FC-A0F9-ED68-D612-ABC2CA791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3F97576-C0CE-6B4E-D33E-C3256CE28021}"/>
              </a:ext>
            </a:extLst>
          </p:cNvPr>
          <p:cNvSpPr>
            <a:spLocks noGrp="1"/>
          </p:cNvSpPr>
          <p:nvPr>
            <p:ph type="dt" sz="half" idx="10"/>
          </p:nvPr>
        </p:nvSpPr>
        <p:spPr/>
        <p:txBody>
          <a:bodyPr/>
          <a:lstStyle/>
          <a:p>
            <a:fld id="{6463FAA2-CD51-479B-9B96-D608C541FC64}" type="datetimeFigureOut">
              <a:rPr lang="nb-NO" smtClean="0"/>
              <a:t>05.03.2026</a:t>
            </a:fld>
            <a:endParaRPr lang="nb-NO"/>
          </a:p>
        </p:txBody>
      </p:sp>
      <p:sp>
        <p:nvSpPr>
          <p:cNvPr id="6" name="Plassholder for bunntekst 5">
            <a:extLst>
              <a:ext uri="{FF2B5EF4-FFF2-40B4-BE49-F238E27FC236}">
                <a16:creationId xmlns:a16="http://schemas.microsoft.com/office/drawing/2014/main" id="{CE31B173-40F5-A915-4AE2-B55B9374354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36FFD6C-D35A-3469-AE84-9439E3435581}"/>
              </a:ext>
            </a:extLst>
          </p:cNvPr>
          <p:cNvSpPr>
            <a:spLocks noGrp="1"/>
          </p:cNvSpPr>
          <p:nvPr>
            <p:ph type="sldNum" sz="quarter" idx="12"/>
          </p:nvPr>
        </p:nvSpPr>
        <p:spPr/>
        <p:txBody>
          <a:bodyPr/>
          <a:lstStyle/>
          <a:p>
            <a:fld id="{62AA6AE3-C9D0-4C63-90F9-E16F2222E532}" type="slidenum">
              <a:rPr lang="nb-NO" smtClean="0"/>
              <a:t>‹#›</a:t>
            </a:fld>
            <a:endParaRPr lang="nb-NO"/>
          </a:p>
        </p:txBody>
      </p:sp>
    </p:spTree>
    <p:extLst>
      <p:ext uri="{BB962C8B-B14F-4D97-AF65-F5344CB8AC3E}">
        <p14:creationId xmlns:p14="http://schemas.microsoft.com/office/powerpoint/2010/main" val="181638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3516E0E-950C-FB71-BA78-624A6C8EF2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5B56B52-5DE8-517A-314B-0771AB3386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18471F2-DB82-7A62-C5C4-E701F162B1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63FAA2-CD51-479B-9B96-D608C541FC64}" type="datetimeFigureOut">
              <a:rPr lang="nb-NO" smtClean="0"/>
              <a:t>05.03.2026</a:t>
            </a:fld>
            <a:endParaRPr lang="nb-NO"/>
          </a:p>
        </p:txBody>
      </p:sp>
      <p:sp>
        <p:nvSpPr>
          <p:cNvPr id="5" name="Plassholder for bunntekst 4">
            <a:extLst>
              <a:ext uri="{FF2B5EF4-FFF2-40B4-BE49-F238E27FC236}">
                <a16:creationId xmlns:a16="http://schemas.microsoft.com/office/drawing/2014/main" id="{4724F355-78A9-407E-7DF3-6DB48287E7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E8FEA629-88F0-EA8E-A869-BA504A6187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AA6AE3-C9D0-4C63-90F9-E16F2222E532}" type="slidenum">
              <a:rPr lang="nb-NO" smtClean="0"/>
              <a:t>‹#›</a:t>
            </a:fld>
            <a:endParaRPr lang="nb-NO"/>
          </a:p>
        </p:txBody>
      </p:sp>
    </p:spTree>
    <p:extLst>
      <p:ext uri="{BB962C8B-B14F-4D97-AF65-F5344CB8AC3E}">
        <p14:creationId xmlns:p14="http://schemas.microsoft.com/office/powerpoint/2010/main" val="3738251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99BFB-42B8-6DEE-E907-5C7B9113C122}"/>
            </a:ext>
          </a:extLst>
        </p:cNvPr>
        <p:cNvGrpSpPr/>
        <p:nvPr/>
      </p:nvGrpSpPr>
      <p:grpSpPr>
        <a:xfrm>
          <a:off x="0" y="0"/>
          <a:ext cx="0" cy="0"/>
          <a:chOff x="0" y="0"/>
          <a:chExt cx="0" cy="0"/>
        </a:xfrm>
      </p:grpSpPr>
      <p:sp>
        <p:nvSpPr>
          <p:cNvPr id="7" name="TekstSylinder 6">
            <a:extLst>
              <a:ext uri="{FF2B5EF4-FFF2-40B4-BE49-F238E27FC236}">
                <a16:creationId xmlns:a16="http://schemas.microsoft.com/office/drawing/2014/main" id="{0E132E54-253F-6BEF-3A59-8BE54AF8B21D}"/>
              </a:ext>
            </a:extLst>
          </p:cNvPr>
          <p:cNvSpPr txBox="1"/>
          <p:nvPr/>
        </p:nvSpPr>
        <p:spPr>
          <a:xfrm>
            <a:off x="363069" y="551628"/>
            <a:ext cx="4200524" cy="2092881"/>
          </a:xfrm>
          <a:prstGeom prst="rect">
            <a:avLst/>
          </a:prstGeom>
          <a:noFill/>
        </p:spPr>
        <p:txBody>
          <a:bodyPr wrap="square">
            <a:spAutoFit/>
          </a:bodyPr>
          <a:lstStyle/>
          <a:p>
            <a:r>
              <a:rPr lang="nb-NO" sz="1000" dirty="0"/>
              <a:t>AIV ISSUES:</a:t>
            </a:r>
          </a:p>
          <a:p>
            <a:endParaRPr lang="nb-NO" sz="1000" dirty="0"/>
          </a:p>
          <a:p>
            <a:endParaRPr lang="nb-NO" sz="1000" dirty="0"/>
          </a:p>
          <a:p>
            <a:pPr marL="228600" indent="-228600">
              <a:buAutoNum type="arabicPeriod"/>
            </a:pPr>
            <a:r>
              <a:rPr lang="en-US" sz="1000" dirty="0"/>
              <a:t>Incorrect process</a:t>
            </a:r>
          </a:p>
          <a:p>
            <a:pPr marL="228600" indent="-228600">
              <a:buAutoNum type="arabicPeriod"/>
            </a:pPr>
            <a:r>
              <a:rPr lang="en-US" sz="1000" dirty="0"/>
              <a:t>AIV Environment</a:t>
            </a:r>
          </a:p>
          <a:p>
            <a:pPr marL="228600" indent="-228600">
              <a:buAutoNum type="arabicPeriod"/>
            </a:pPr>
            <a:r>
              <a:rPr lang="en-US" sz="1000" dirty="0"/>
              <a:t>Missing on pickup and delivery positions</a:t>
            </a:r>
          </a:p>
          <a:p>
            <a:pPr marL="228600" indent="-228600">
              <a:buAutoNum type="arabicPeriod"/>
            </a:pPr>
            <a:r>
              <a:rPr lang="en-US" sz="1000" dirty="0"/>
              <a:t>Replacing stoppers</a:t>
            </a:r>
          </a:p>
          <a:p>
            <a:pPr marL="228600" indent="-228600">
              <a:buAutoNum type="arabicPeriod"/>
            </a:pPr>
            <a:r>
              <a:rPr lang="en-US" sz="1000" dirty="0"/>
              <a:t>Network issues</a:t>
            </a:r>
          </a:p>
          <a:p>
            <a:pPr marL="228600" indent="-228600">
              <a:buAutoNum type="arabicPeriod"/>
            </a:pPr>
            <a:r>
              <a:rPr lang="en-US" sz="1000" dirty="0"/>
              <a:t>Omron/Intek</a:t>
            </a:r>
          </a:p>
          <a:p>
            <a:pPr marL="228600" indent="-228600">
              <a:buAutoNum type="arabicPeriod"/>
            </a:pPr>
            <a:endParaRPr lang="en-US" sz="1000" dirty="0"/>
          </a:p>
          <a:p>
            <a:pPr marL="228600" indent="-228600">
              <a:buAutoNum type="arabicPeriod"/>
            </a:pPr>
            <a:endParaRPr lang="en-US" sz="1000" dirty="0"/>
          </a:p>
          <a:p>
            <a:endParaRPr lang="en-US" sz="1000" dirty="0"/>
          </a:p>
          <a:p>
            <a:endParaRPr lang="nb-NO" sz="1000" dirty="0"/>
          </a:p>
        </p:txBody>
      </p:sp>
    </p:spTree>
    <p:extLst>
      <p:ext uri="{BB962C8B-B14F-4D97-AF65-F5344CB8AC3E}">
        <p14:creationId xmlns:p14="http://schemas.microsoft.com/office/powerpoint/2010/main" val="349677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 skjermbilde, multimedia, elektronikk&#10;&#10;KI-generert innhold kan være feil.">
            <a:extLst>
              <a:ext uri="{FF2B5EF4-FFF2-40B4-BE49-F238E27FC236}">
                <a16:creationId xmlns:a16="http://schemas.microsoft.com/office/drawing/2014/main" id="{0353021C-3C9E-6A19-F83F-4BAD128015FF}"/>
              </a:ext>
            </a:extLst>
          </p:cNvPr>
          <p:cNvPicPr>
            <a:picLocks noChangeAspect="1"/>
          </p:cNvPicPr>
          <p:nvPr/>
        </p:nvPicPr>
        <p:blipFill>
          <a:blip r:embed="rId2"/>
          <a:stretch>
            <a:fillRect/>
          </a:stretch>
        </p:blipFill>
        <p:spPr>
          <a:xfrm>
            <a:off x="3727361" y="829145"/>
            <a:ext cx="2741270" cy="1317664"/>
          </a:xfrm>
          <a:prstGeom prst="rect">
            <a:avLst/>
          </a:prstGeom>
        </p:spPr>
      </p:pic>
      <p:sp>
        <p:nvSpPr>
          <p:cNvPr id="7" name="TekstSylinder 6">
            <a:extLst>
              <a:ext uri="{FF2B5EF4-FFF2-40B4-BE49-F238E27FC236}">
                <a16:creationId xmlns:a16="http://schemas.microsoft.com/office/drawing/2014/main" id="{F2ECD834-E40B-863B-99EE-5F6D00F0A06D}"/>
              </a:ext>
            </a:extLst>
          </p:cNvPr>
          <p:cNvSpPr txBox="1"/>
          <p:nvPr/>
        </p:nvSpPr>
        <p:spPr>
          <a:xfrm>
            <a:off x="7671546" y="228899"/>
            <a:ext cx="4200524" cy="6555641"/>
          </a:xfrm>
          <a:prstGeom prst="rect">
            <a:avLst/>
          </a:prstGeom>
          <a:noFill/>
        </p:spPr>
        <p:txBody>
          <a:bodyPr wrap="square">
            <a:spAutoFit/>
          </a:bodyPr>
          <a:lstStyle/>
          <a:p>
            <a:pPr algn="ctr"/>
            <a:r>
              <a:rPr lang="nb-NO" sz="1100" dirty="0"/>
              <a:t>GO- Button</a:t>
            </a:r>
          </a:p>
          <a:p>
            <a:endParaRPr lang="nb-NO" sz="1000" dirty="0"/>
          </a:p>
          <a:p>
            <a:r>
              <a:rPr lang="nb-NO" sz="1000" dirty="0"/>
              <a:t>It </a:t>
            </a:r>
            <a:r>
              <a:rPr lang="nb-NO" sz="1000" dirty="0" err="1"/>
              <a:t>was</a:t>
            </a:r>
            <a:r>
              <a:rPr lang="nb-NO" sz="1000" dirty="0"/>
              <a:t> </a:t>
            </a:r>
            <a:r>
              <a:rPr lang="nb-NO" sz="1000" dirty="0" err="1"/>
              <a:t>discovered</a:t>
            </a:r>
            <a:r>
              <a:rPr lang="nb-NO" sz="1000" dirty="0"/>
              <a:t> </a:t>
            </a:r>
            <a:r>
              <a:rPr lang="nb-NO" sz="1000" dirty="0" err="1"/>
              <a:t>that</a:t>
            </a:r>
            <a:r>
              <a:rPr lang="nb-NO" sz="1000" dirty="0"/>
              <a:t> </a:t>
            </a:r>
            <a:r>
              <a:rPr lang="nb-NO" sz="1000" dirty="0" err="1"/>
              <a:t>the</a:t>
            </a:r>
            <a:r>
              <a:rPr lang="nb-NO" sz="1000" dirty="0"/>
              <a:t> </a:t>
            </a:r>
            <a:r>
              <a:rPr lang="nb-NO" sz="1000" dirty="0" err="1"/>
              <a:t>AIVs</a:t>
            </a:r>
            <a:r>
              <a:rPr lang="nb-NO" sz="1000" dirty="0"/>
              <a:t> </a:t>
            </a:r>
            <a:r>
              <a:rPr lang="nb-NO" sz="1000" dirty="0" err="1"/>
              <a:t>had</a:t>
            </a:r>
            <a:r>
              <a:rPr lang="nb-NO" sz="1000" dirty="0"/>
              <a:t> </a:t>
            </a:r>
            <a:r>
              <a:rPr lang="nb-NO" sz="1000" dirty="0" err="1"/>
              <a:t>been</a:t>
            </a:r>
            <a:r>
              <a:rPr lang="nb-NO" sz="1000" dirty="0"/>
              <a:t> '</a:t>
            </a:r>
            <a:r>
              <a:rPr lang="nb-NO" sz="1000" dirty="0" err="1"/>
              <a:t>operated</a:t>
            </a:r>
            <a:r>
              <a:rPr lang="nb-NO" sz="1000" dirty="0"/>
              <a:t>' </a:t>
            </a:r>
            <a:r>
              <a:rPr lang="nb-NO" sz="1000" dirty="0" err="1"/>
              <a:t>incorrectly</a:t>
            </a:r>
            <a:r>
              <a:rPr lang="nb-NO" sz="1000" dirty="0"/>
              <a:t> for a </a:t>
            </a:r>
            <a:r>
              <a:rPr lang="nb-NO" sz="1000" dirty="0" err="1"/>
              <a:t>long</a:t>
            </a:r>
            <a:r>
              <a:rPr lang="nb-NO" sz="1000" dirty="0"/>
              <a:t> time. If an AIV </a:t>
            </a:r>
            <a:r>
              <a:rPr lang="nb-NO" sz="1000" dirty="0" err="1"/>
              <a:t>stopped</a:t>
            </a:r>
            <a:r>
              <a:rPr lang="nb-NO" sz="1000" dirty="0"/>
              <a:t>, an operator </a:t>
            </a:r>
            <a:r>
              <a:rPr lang="nb-NO" sz="1000" dirty="0" err="1"/>
              <a:t>would</a:t>
            </a:r>
            <a:r>
              <a:rPr lang="nb-NO" sz="1000" dirty="0"/>
              <a:t> </a:t>
            </a:r>
            <a:r>
              <a:rPr lang="en-US" sz="1000" dirty="0"/>
              <a:t>double-click the GO button on the operator panel, and the AIV would drive off</a:t>
            </a:r>
            <a:r>
              <a:rPr lang="nb-NO" sz="1000" dirty="0"/>
              <a:t>.</a:t>
            </a:r>
          </a:p>
          <a:p>
            <a:endParaRPr lang="nb-NO" sz="1000" dirty="0"/>
          </a:p>
          <a:p>
            <a:r>
              <a:rPr lang="en-US" sz="1000" dirty="0"/>
              <a:t>Why it shouldn't be done and why it leads to more problems:</a:t>
            </a:r>
          </a:p>
          <a:p>
            <a:endParaRPr lang="en-US" sz="1000" dirty="0"/>
          </a:p>
          <a:p>
            <a:r>
              <a:rPr lang="en-US" sz="1000" dirty="0"/>
              <a:t>The green GO button on the operator panel is a physical resume/start button for a task or movement.</a:t>
            </a:r>
          </a:p>
          <a:p>
            <a:endParaRPr lang="en-US" sz="1000" dirty="0"/>
          </a:p>
          <a:p>
            <a:r>
              <a:rPr lang="en-US" sz="1000" dirty="0"/>
              <a:t>Normal Function (Press once)</a:t>
            </a:r>
          </a:p>
          <a:p>
            <a:endParaRPr lang="en-US" sz="1000" dirty="0"/>
          </a:p>
          <a:p>
            <a:r>
              <a:rPr lang="en-US" sz="1000" dirty="0"/>
              <a:t>When pressed once:</a:t>
            </a:r>
          </a:p>
          <a:p>
            <a:r>
              <a:rPr lang="en-US" sz="1000" dirty="0"/>
              <a:t>- The robot acknowledges a pause/stop.</a:t>
            </a:r>
          </a:p>
          <a:p>
            <a:r>
              <a:rPr lang="en-US" sz="1000" dirty="0"/>
              <a:t>- It continues the task.</a:t>
            </a:r>
          </a:p>
          <a:p>
            <a:r>
              <a:rPr lang="en-US" sz="1000" dirty="0"/>
              <a:t>- It starts driving to the next target.</a:t>
            </a:r>
          </a:p>
          <a:p>
            <a:endParaRPr lang="en-US" sz="1000" dirty="0"/>
          </a:p>
          <a:p>
            <a:r>
              <a:rPr lang="en-US" sz="1000" dirty="0"/>
              <a:t>It is often used after a safety stop, a manual stop, or when the robot is waiting for confirmation.</a:t>
            </a:r>
          </a:p>
          <a:p>
            <a:endParaRPr lang="en-US" sz="1000" dirty="0"/>
          </a:p>
          <a:p>
            <a:r>
              <a:rPr lang="en-US" sz="1000" dirty="0"/>
              <a:t>When you double-click:</a:t>
            </a:r>
          </a:p>
          <a:p>
            <a:r>
              <a:rPr lang="en-US" sz="1000" dirty="0"/>
              <a:t>- The robot skips a waiting state.</a:t>
            </a:r>
          </a:p>
          <a:p>
            <a:endParaRPr lang="en-US" sz="1000" dirty="0"/>
          </a:p>
          <a:p>
            <a:r>
              <a:rPr lang="en-US" sz="1000" dirty="0"/>
              <a:t>This means that the robot does not stand still and wait for an expected event but moves on to the next step in the mission.</a:t>
            </a:r>
          </a:p>
          <a:p>
            <a:endParaRPr lang="en-US" sz="1000" dirty="0"/>
          </a:p>
          <a:p>
            <a:r>
              <a:rPr lang="en-US" sz="1000" dirty="0"/>
              <a:t>In most cases, when a robot stops in front of a conveyor belt, it is waiting for a signal from a sensor.</a:t>
            </a:r>
          </a:p>
          <a:p>
            <a:endParaRPr lang="en-US" sz="1000" dirty="0"/>
          </a:p>
          <a:p>
            <a:r>
              <a:rPr lang="en-US" sz="1000" dirty="0"/>
              <a:t>When you skip the waiting state, the fleet system assumes the job is complete.</a:t>
            </a:r>
          </a:p>
          <a:p>
            <a:endParaRPr lang="en-US" sz="1000" dirty="0"/>
          </a:p>
          <a:p>
            <a:r>
              <a:rPr lang="en-US" sz="1000" dirty="0"/>
              <a:t>Common consequences:</a:t>
            </a:r>
          </a:p>
          <a:p>
            <a:r>
              <a:rPr lang="en-US" sz="1000" dirty="0"/>
              <a:t>- Robot continues without a load</a:t>
            </a:r>
          </a:p>
          <a:p>
            <a:r>
              <a:rPr lang="en-US" sz="1000" dirty="0"/>
              <a:t>- Robot continues with a load but thinks it is empty</a:t>
            </a:r>
          </a:p>
          <a:p>
            <a:r>
              <a:rPr lang="en-US" sz="1000" dirty="0"/>
              <a:t>- Logistics errors</a:t>
            </a:r>
          </a:p>
          <a:p>
            <a:r>
              <a:rPr lang="en-US" sz="1000" dirty="0"/>
              <a:t>- Jobs that are never completed</a:t>
            </a:r>
          </a:p>
          <a:p>
            <a:r>
              <a:rPr lang="en-US" sz="1000" dirty="0"/>
              <a:t>- Queues in the system</a:t>
            </a:r>
          </a:p>
          <a:p>
            <a:r>
              <a:rPr lang="en-US" sz="1000" dirty="0"/>
              <a:t>- Robot drives unnecessary routes.</a:t>
            </a:r>
          </a:p>
          <a:p>
            <a:endParaRPr lang="en-US" sz="1000" dirty="0"/>
          </a:p>
          <a:p>
            <a:endParaRPr lang="nb-NO" sz="1000" dirty="0"/>
          </a:p>
        </p:txBody>
      </p:sp>
      <p:sp>
        <p:nvSpPr>
          <p:cNvPr id="8" name="Ellipse 7">
            <a:extLst>
              <a:ext uri="{FF2B5EF4-FFF2-40B4-BE49-F238E27FC236}">
                <a16:creationId xmlns:a16="http://schemas.microsoft.com/office/drawing/2014/main" id="{125DCB2D-5290-541E-49CE-A63ACF48322D}"/>
              </a:ext>
            </a:extLst>
          </p:cNvPr>
          <p:cNvSpPr/>
          <p:nvPr/>
        </p:nvSpPr>
        <p:spPr>
          <a:xfrm>
            <a:off x="5499847" y="808978"/>
            <a:ext cx="504264" cy="484094"/>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pilkobling 9">
            <a:extLst>
              <a:ext uri="{FF2B5EF4-FFF2-40B4-BE49-F238E27FC236}">
                <a16:creationId xmlns:a16="http://schemas.microsoft.com/office/drawing/2014/main" id="{3483AC0B-B84A-AAF4-6A62-8BB95B36DCA6}"/>
              </a:ext>
            </a:extLst>
          </p:cNvPr>
          <p:cNvCxnSpPr>
            <a:cxnSpLocks/>
            <a:endCxn id="8" idx="7"/>
          </p:cNvCxnSpPr>
          <p:nvPr/>
        </p:nvCxnSpPr>
        <p:spPr>
          <a:xfrm flipH="1">
            <a:off x="5930263" y="412286"/>
            <a:ext cx="618454" cy="46758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2" name="TekstSylinder 11">
            <a:extLst>
              <a:ext uri="{FF2B5EF4-FFF2-40B4-BE49-F238E27FC236}">
                <a16:creationId xmlns:a16="http://schemas.microsoft.com/office/drawing/2014/main" id="{CCC08E78-5FF8-375E-4F19-B06319C59626}"/>
              </a:ext>
            </a:extLst>
          </p:cNvPr>
          <p:cNvSpPr txBox="1"/>
          <p:nvPr/>
        </p:nvSpPr>
        <p:spPr>
          <a:xfrm>
            <a:off x="6468631" y="205217"/>
            <a:ext cx="974316" cy="276999"/>
          </a:xfrm>
          <a:prstGeom prst="rect">
            <a:avLst/>
          </a:prstGeom>
          <a:noFill/>
        </p:spPr>
        <p:txBody>
          <a:bodyPr wrap="square" rtlCol="0">
            <a:spAutoFit/>
          </a:bodyPr>
          <a:lstStyle/>
          <a:p>
            <a:r>
              <a:rPr lang="nb-NO" sz="1200" dirty="0"/>
              <a:t>GO </a:t>
            </a:r>
            <a:r>
              <a:rPr lang="en-GB" sz="1200" noProof="0" dirty="0"/>
              <a:t>button</a:t>
            </a:r>
            <a:endParaRPr lang="nb-NO" sz="1200" dirty="0"/>
          </a:p>
        </p:txBody>
      </p:sp>
      <p:pic>
        <p:nvPicPr>
          <p:cNvPr id="14" name="Bilde 13" descr="Et bilde som inneholder kopimaskin&#10;&#10;KI-generert innhold kan være feil.">
            <a:extLst>
              <a:ext uri="{FF2B5EF4-FFF2-40B4-BE49-F238E27FC236}">
                <a16:creationId xmlns:a16="http://schemas.microsoft.com/office/drawing/2014/main" id="{160A61C1-0468-967D-2777-A6C9F08B12CD}"/>
              </a:ext>
            </a:extLst>
          </p:cNvPr>
          <p:cNvPicPr>
            <a:picLocks noChangeAspect="1"/>
          </p:cNvPicPr>
          <p:nvPr/>
        </p:nvPicPr>
        <p:blipFill>
          <a:blip r:embed="rId3"/>
          <a:stretch>
            <a:fillRect/>
          </a:stretch>
        </p:blipFill>
        <p:spPr>
          <a:xfrm>
            <a:off x="28272" y="277668"/>
            <a:ext cx="3723457" cy="3008033"/>
          </a:xfrm>
          <a:prstGeom prst="rect">
            <a:avLst/>
          </a:prstGeom>
        </p:spPr>
      </p:pic>
      <p:sp>
        <p:nvSpPr>
          <p:cNvPr id="15" name="TekstSylinder 14">
            <a:extLst>
              <a:ext uri="{FF2B5EF4-FFF2-40B4-BE49-F238E27FC236}">
                <a16:creationId xmlns:a16="http://schemas.microsoft.com/office/drawing/2014/main" id="{29DAD300-CD9C-C3BE-FEAC-9B9E2076B6B5}"/>
              </a:ext>
            </a:extLst>
          </p:cNvPr>
          <p:cNvSpPr txBox="1"/>
          <p:nvPr/>
        </p:nvSpPr>
        <p:spPr>
          <a:xfrm>
            <a:off x="548529" y="3447066"/>
            <a:ext cx="3496235" cy="2062103"/>
          </a:xfrm>
          <a:prstGeom prst="rect">
            <a:avLst/>
          </a:prstGeom>
          <a:noFill/>
        </p:spPr>
        <p:txBody>
          <a:bodyPr wrap="square" rtlCol="0">
            <a:spAutoFit/>
          </a:bodyPr>
          <a:lstStyle/>
          <a:p>
            <a:r>
              <a:rPr lang="en-US" sz="800" dirty="0"/>
              <a:t>AIV sensors:</a:t>
            </a:r>
          </a:p>
          <a:p>
            <a:endParaRPr lang="en-US" sz="800" dirty="0"/>
          </a:p>
          <a:p>
            <a:r>
              <a:rPr lang="en-US" sz="800" dirty="0"/>
              <a:t>2. </a:t>
            </a:r>
            <a:r>
              <a:rPr lang="en-US" sz="800" dirty="0" err="1"/>
              <a:t>StopperRightDown</a:t>
            </a:r>
            <a:r>
              <a:rPr lang="en-US" sz="800" dirty="0"/>
              <a:t> - Inductive sensor that confirms that the stopper on the right side is down.</a:t>
            </a:r>
          </a:p>
          <a:p>
            <a:r>
              <a:rPr lang="en-US" sz="800" dirty="0"/>
              <a:t>3. </a:t>
            </a:r>
            <a:r>
              <a:rPr lang="en-US" sz="800" dirty="0" err="1"/>
              <a:t>StopperLeftDown</a:t>
            </a:r>
            <a:r>
              <a:rPr lang="en-US" sz="800" dirty="0"/>
              <a:t> - Inductive sensor that confirms that the stopper on the left side is down.</a:t>
            </a:r>
          </a:p>
          <a:p>
            <a:r>
              <a:rPr lang="en-US" sz="800" dirty="0"/>
              <a:t>4. </a:t>
            </a:r>
            <a:r>
              <a:rPr lang="en-US" sz="800" dirty="0" err="1"/>
              <a:t>SensorMIdPoint</a:t>
            </a:r>
            <a:r>
              <a:rPr lang="en-US" sz="800" dirty="0"/>
              <a:t> - Photocell that activates when a pallet covers the middle of the AIV.</a:t>
            </a:r>
          </a:p>
          <a:p>
            <a:r>
              <a:rPr lang="en-US" sz="800" dirty="0"/>
              <a:t>5. </a:t>
            </a:r>
            <a:r>
              <a:rPr lang="en-US" sz="800" dirty="0" err="1"/>
              <a:t>ReflectorLeft</a:t>
            </a:r>
            <a:r>
              <a:rPr lang="en-US" sz="800" dirty="0"/>
              <a:t> - Photocell that looks after the reflector mounted on the cell. Confirm correct position. When doing pick up or deliveries on the left side of the AIV.</a:t>
            </a:r>
          </a:p>
          <a:p>
            <a:r>
              <a:rPr lang="en-US" sz="800" dirty="0"/>
              <a:t>6. </a:t>
            </a:r>
            <a:r>
              <a:rPr lang="en-US" sz="800" dirty="0" err="1"/>
              <a:t>ReflectorRight</a:t>
            </a:r>
            <a:r>
              <a:rPr lang="en-US" sz="800" dirty="0"/>
              <a:t> - Photocell that looks after the reflector mounted on the cell. Confirm correct position. When doing pick up or deliveries on the right side of the AIV.</a:t>
            </a:r>
          </a:p>
          <a:p>
            <a:r>
              <a:rPr lang="en-US" sz="800" dirty="0"/>
              <a:t>8. </a:t>
            </a:r>
            <a:r>
              <a:rPr lang="en-US" sz="800" dirty="0" err="1"/>
              <a:t>SensorPalettInPos</a:t>
            </a:r>
            <a:r>
              <a:rPr lang="en-US" sz="800" dirty="0"/>
              <a:t> - Inductive sensor that confirms that the pallet is in the correct position on the AIV.</a:t>
            </a:r>
            <a:endParaRPr lang="nb-NO" sz="800" dirty="0"/>
          </a:p>
        </p:txBody>
      </p:sp>
      <p:sp>
        <p:nvSpPr>
          <p:cNvPr id="16" name="TekstSylinder 15">
            <a:extLst>
              <a:ext uri="{FF2B5EF4-FFF2-40B4-BE49-F238E27FC236}">
                <a16:creationId xmlns:a16="http://schemas.microsoft.com/office/drawing/2014/main" id="{9441F28D-6815-48AA-5A00-008C653AABEA}"/>
              </a:ext>
            </a:extLst>
          </p:cNvPr>
          <p:cNvSpPr txBox="1"/>
          <p:nvPr/>
        </p:nvSpPr>
        <p:spPr>
          <a:xfrm>
            <a:off x="3042396" y="46835"/>
            <a:ext cx="3426235" cy="461665"/>
          </a:xfrm>
          <a:prstGeom prst="rect">
            <a:avLst/>
          </a:prstGeom>
          <a:noFill/>
        </p:spPr>
        <p:txBody>
          <a:bodyPr wrap="square" rtlCol="0">
            <a:spAutoFit/>
          </a:bodyPr>
          <a:lstStyle/>
          <a:p>
            <a:r>
              <a:rPr lang="nb-NO" sz="2400" dirty="0" err="1"/>
              <a:t>Inncorrect</a:t>
            </a:r>
            <a:r>
              <a:rPr lang="nb-NO" sz="2400" dirty="0"/>
              <a:t> </a:t>
            </a:r>
            <a:r>
              <a:rPr lang="nb-NO" sz="2400" dirty="0" err="1"/>
              <a:t>process</a:t>
            </a:r>
            <a:endParaRPr lang="en-US" sz="2400" dirty="0"/>
          </a:p>
        </p:txBody>
      </p:sp>
    </p:spTree>
    <p:extLst>
      <p:ext uri="{BB962C8B-B14F-4D97-AF65-F5344CB8AC3E}">
        <p14:creationId xmlns:p14="http://schemas.microsoft.com/office/powerpoint/2010/main" val="2251046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35FEE-B482-C154-B128-2E39B867D279}"/>
            </a:ext>
          </a:extLst>
        </p:cNvPr>
        <p:cNvGrpSpPr/>
        <p:nvPr/>
      </p:nvGrpSpPr>
      <p:grpSpPr>
        <a:xfrm>
          <a:off x="0" y="0"/>
          <a:ext cx="0" cy="0"/>
          <a:chOff x="0" y="0"/>
          <a:chExt cx="0" cy="0"/>
        </a:xfrm>
      </p:grpSpPr>
      <p:pic>
        <p:nvPicPr>
          <p:cNvPr id="3" name="Bilde 2" descr="Et bilde som inneholder design&#10;&#10;KI-generert innhold kan være feil.">
            <a:extLst>
              <a:ext uri="{FF2B5EF4-FFF2-40B4-BE49-F238E27FC236}">
                <a16:creationId xmlns:a16="http://schemas.microsoft.com/office/drawing/2014/main" id="{66FAC251-F24C-2D65-4E84-B5ADE217A562}"/>
              </a:ext>
            </a:extLst>
          </p:cNvPr>
          <p:cNvPicPr>
            <a:picLocks noChangeAspect="1"/>
          </p:cNvPicPr>
          <p:nvPr/>
        </p:nvPicPr>
        <p:blipFill>
          <a:blip r:embed="rId2"/>
          <a:stretch>
            <a:fillRect/>
          </a:stretch>
        </p:blipFill>
        <p:spPr>
          <a:xfrm>
            <a:off x="886101" y="403805"/>
            <a:ext cx="1994850" cy="1546569"/>
          </a:xfrm>
          <a:prstGeom prst="rect">
            <a:avLst/>
          </a:prstGeom>
        </p:spPr>
      </p:pic>
      <p:sp>
        <p:nvSpPr>
          <p:cNvPr id="4" name="TekstSylinder 3">
            <a:extLst>
              <a:ext uri="{FF2B5EF4-FFF2-40B4-BE49-F238E27FC236}">
                <a16:creationId xmlns:a16="http://schemas.microsoft.com/office/drawing/2014/main" id="{96DD092B-D684-56FC-6448-AB3A5960F27A}"/>
              </a:ext>
            </a:extLst>
          </p:cNvPr>
          <p:cNvSpPr txBox="1"/>
          <p:nvPr/>
        </p:nvSpPr>
        <p:spPr>
          <a:xfrm>
            <a:off x="2880951" y="623092"/>
            <a:ext cx="2116875" cy="553998"/>
          </a:xfrm>
          <a:prstGeom prst="rect">
            <a:avLst/>
          </a:prstGeom>
          <a:noFill/>
        </p:spPr>
        <p:txBody>
          <a:bodyPr wrap="square" rtlCol="0">
            <a:spAutoFit/>
          </a:bodyPr>
          <a:lstStyle/>
          <a:p>
            <a:r>
              <a:rPr lang="en-US" sz="1000" dirty="0"/>
              <a:t>1. The AIV is found standing in front of the transport lane with half of the pallet delivered.</a:t>
            </a:r>
            <a:endParaRPr lang="nb-NO" sz="1000" dirty="0"/>
          </a:p>
        </p:txBody>
      </p:sp>
      <p:pic>
        <p:nvPicPr>
          <p:cNvPr id="6" name="Bilde 5" descr="Et bilde som inneholder design&#10;&#10;KI-generert innhold kan være feil.">
            <a:extLst>
              <a:ext uri="{FF2B5EF4-FFF2-40B4-BE49-F238E27FC236}">
                <a16:creationId xmlns:a16="http://schemas.microsoft.com/office/drawing/2014/main" id="{E71A4A6F-E29B-2B3F-A1AE-88A556B55077}"/>
              </a:ext>
            </a:extLst>
          </p:cNvPr>
          <p:cNvPicPr>
            <a:picLocks noChangeAspect="1"/>
          </p:cNvPicPr>
          <p:nvPr/>
        </p:nvPicPr>
        <p:blipFill>
          <a:blip r:embed="rId3"/>
          <a:stretch>
            <a:fillRect/>
          </a:stretch>
        </p:blipFill>
        <p:spPr>
          <a:xfrm>
            <a:off x="874780" y="2055362"/>
            <a:ext cx="1994850" cy="1259339"/>
          </a:xfrm>
          <a:prstGeom prst="rect">
            <a:avLst/>
          </a:prstGeom>
        </p:spPr>
      </p:pic>
      <p:sp>
        <p:nvSpPr>
          <p:cNvPr id="7" name="TekstSylinder 6">
            <a:extLst>
              <a:ext uri="{FF2B5EF4-FFF2-40B4-BE49-F238E27FC236}">
                <a16:creationId xmlns:a16="http://schemas.microsoft.com/office/drawing/2014/main" id="{9DB97D4B-0A5C-02ED-66B8-F32B8758C6F0}"/>
              </a:ext>
            </a:extLst>
          </p:cNvPr>
          <p:cNvSpPr txBox="1"/>
          <p:nvPr/>
        </p:nvSpPr>
        <p:spPr>
          <a:xfrm>
            <a:off x="2869630" y="2177199"/>
            <a:ext cx="3114196" cy="1015663"/>
          </a:xfrm>
          <a:prstGeom prst="rect">
            <a:avLst/>
          </a:prstGeom>
          <a:noFill/>
        </p:spPr>
        <p:txBody>
          <a:bodyPr wrap="square" rtlCol="0">
            <a:spAutoFit/>
          </a:bodyPr>
          <a:lstStyle/>
          <a:p>
            <a:r>
              <a:rPr lang="en-US" sz="1000" dirty="0"/>
              <a:t>2. The AIV was about to deliver the pallet to the conveyor, but the operator dragged the pallet back onto the AIV and double-clicked the GO button.</a:t>
            </a:r>
          </a:p>
          <a:p>
            <a:r>
              <a:rPr lang="en-US" sz="1000" dirty="0"/>
              <a:t>The AIV skips the wait state, which, in this case, is signaled by </a:t>
            </a:r>
            <a:r>
              <a:rPr lang="en-US" sz="1000" dirty="0" err="1"/>
              <a:t>MidSensor</a:t>
            </a:r>
            <a:r>
              <a:rPr lang="en-US" sz="1000" dirty="0"/>
              <a:t> and/or </a:t>
            </a:r>
            <a:r>
              <a:rPr lang="en-US" sz="1000" dirty="0" err="1"/>
              <a:t>PalettInPos</a:t>
            </a:r>
            <a:r>
              <a:rPr lang="en-US" sz="1000" dirty="0"/>
              <a:t> to confirm that the pallet has been delivered.</a:t>
            </a:r>
            <a:endParaRPr lang="nb-NO" sz="1000" dirty="0"/>
          </a:p>
        </p:txBody>
      </p:sp>
      <p:pic>
        <p:nvPicPr>
          <p:cNvPr id="9" name="Bilde 8" descr="Et bilde som inneholder tralle, design&#10;&#10;KI-generert innhold kan være feil.">
            <a:extLst>
              <a:ext uri="{FF2B5EF4-FFF2-40B4-BE49-F238E27FC236}">
                <a16:creationId xmlns:a16="http://schemas.microsoft.com/office/drawing/2014/main" id="{EDAFE493-BDCB-7F35-38E7-08507EBB070A}"/>
              </a:ext>
            </a:extLst>
          </p:cNvPr>
          <p:cNvPicPr>
            <a:picLocks noChangeAspect="1"/>
          </p:cNvPicPr>
          <p:nvPr/>
        </p:nvPicPr>
        <p:blipFill>
          <a:blip r:embed="rId4"/>
          <a:stretch>
            <a:fillRect/>
          </a:stretch>
        </p:blipFill>
        <p:spPr>
          <a:xfrm>
            <a:off x="886102" y="3543299"/>
            <a:ext cx="1972206" cy="1325373"/>
          </a:xfrm>
          <a:prstGeom prst="rect">
            <a:avLst/>
          </a:prstGeom>
        </p:spPr>
      </p:pic>
      <p:sp>
        <p:nvSpPr>
          <p:cNvPr id="10" name="TekstSylinder 9">
            <a:extLst>
              <a:ext uri="{FF2B5EF4-FFF2-40B4-BE49-F238E27FC236}">
                <a16:creationId xmlns:a16="http://schemas.microsoft.com/office/drawing/2014/main" id="{3B36BC24-9A07-E8E4-D0A2-C75D754110AC}"/>
              </a:ext>
            </a:extLst>
          </p:cNvPr>
          <p:cNvSpPr txBox="1"/>
          <p:nvPr/>
        </p:nvSpPr>
        <p:spPr>
          <a:xfrm>
            <a:off x="2858308" y="3959764"/>
            <a:ext cx="3114196" cy="246221"/>
          </a:xfrm>
          <a:prstGeom prst="rect">
            <a:avLst/>
          </a:prstGeom>
          <a:noFill/>
        </p:spPr>
        <p:txBody>
          <a:bodyPr wrap="square" rtlCol="0">
            <a:spAutoFit/>
          </a:bodyPr>
          <a:lstStyle/>
          <a:p>
            <a:r>
              <a:rPr lang="en-US" sz="1000" dirty="0"/>
              <a:t>3. The AIV ​​thinks it is empty and drives away.</a:t>
            </a:r>
            <a:endParaRPr lang="nb-NO" sz="1000" dirty="0"/>
          </a:p>
        </p:txBody>
      </p:sp>
      <p:pic>
        <p:nvPicPr>
          <p:cNvPr id="12" name="Bilde 11" descr="Et bilde som inneholder bord, Medisinsk utstyr, operasjonsbord&#10;&#10;KI-generert innhold kan være feil.">
            <a:extLst>
              <a:ext uri="{FF2B5EF4-FFF2-40B4-BE49-F238E27FC236}">
                <a16:creationId xmlns:a16="http://schemas.microsoft.com/office/drawing/2014/main" id="{A60F6D16-A2CC-E546-A65D-FE953ED14039}"/>
              </a:ext>
            </a:extLst>
          </p:cNvPr>
          <p:cNvPicPr>
            <a:picLocks noChangeAspect="1"/>
          </p:cNvPicPr>
          <p:nvPr/>
        </p:nvPicPr>
        <p:blipFill>
          <a:blip r:embed="rId5"/>
          <a:stretch>
            <a:fillRect/>
          </a:stretch>
        </p:blipFill>
        <p:spPr>
          <a:xfrm>
            <a:off x="886101" y="5097270"/>
            <a:ext cx="1977420" cy="1366080"/>
          </a:xfrm>
          <a:prstGeom prst="rect">
            <a:avLst/>
          </a:prstGeom>
        </p:spPr>
      </p:pic>
      <p:sp>
        <p:nvSpPr>
          <p:cNvPr id="13" name="TekstSylinder 12">
            <a:extLst>
              <a:ext uri="{FF2B5EF4-FFF2-40B4-BE49-F238E27FC236}">
                <a16:creationId xmlns:a16="http://schemas.microsoft.com/office/drawing/2014/main" id="{18DA635C-F20A-38E1-8101-326189620AF6}"/>
              </a:ext>
            </a:extLst>
          </p:cNvPr>
          <p:cNvSpPr txBox="1"/>
          <p:nvPr/>
        </p:nvSpPr>
        <p:spPr>
          <a:xfrm>
            <a:off x="2858308" y="5554076"/>
            <a:ext cx="3114196" cy="553998"/>
          </a:xfrm>
          <a:prstGeom prst="rect">
            <a:avLst/>
          </a:prstGeom>
          <a:noFill/>
        </p:spPr>
        <p:txBody>
          <a:bodyPr wrap="square" rtlCol="0">
            <a:spAutoFit/>
          </a:bodyPr>
          <a:lstStyle/>
          <a:p>
            <a:r>
              <a:rPr lang="en-US" sz="1000" dirty="0"/>
              <a:t>4. The AIV gets a new pick-up job and drives to pick up a new pallet, even though it already has a pallet present.</a:t>
            </a:r>
            <a:endParaRPr lang="nb-NO" sz="1000" dirty="0"/>
          </a:p>
        </p:txBody>
      </p:sp>
      <p:pic>
        <p:nvPicPr>
          <p:cNvPr id="15" name="Bilde 14" descr="Et bilde som inneholder skjermbilde, tralle&#10;&#10;KI-generert innhold kan være feil.">
            <a:extLst>
              <a:ext uri="{FF2B5EF4-FFF2-40B4-BE49-F238E27FC236}">
                <a16:creationId xmlns:a16="http://schemas.microsoft.com/office/drawing/2014/main" id="{DB188A19-E92A-1C8F-C30F-C5F81BE06B36}"/>
              </a:ext>
            </a:extLst>
          </p:cNvPr>
          <p:cNvPicPr>
            <a:picLocks noChangeAspect="1"/>
          </p:cNvPicPr>
          <p:nvPr/>
        </p:nvPicPr>
        <p:blipFill>
          <a:blip r:embed="rId6"/>
          <a:stretch>
            <a:fillRect/>
          </a:stretch>
        </p:blipFill>
        <p:spPr>
          <a:xfrm>
            <a:off x="6805205" y="623092"/>
            <a:ext cx="2584124" cy="1529718"/>
          </a:xfrm>
          <a:prstGeom prst="rect">
            <a:avLst/>
          </a:prstGeom>
        </p:spPr>
      </p:pic>
      <p:sp>
        <p:nvSpPr>
          <p:cNvPr id="16" name="TekstSylinder 15">
            <a:extLst>
              <a:ext uri="{FF2B5EF4-FFF2-40B4-BE49-F238E27FC236}">
                <a16:creationId xmlns:a16="http://schemas.microsoft.com/office/drawing/2014/main" id="{E024CDFF-EC1B-1A46-3E01-9FAEF86AC488}"/>
              </a:ext>
            </a:extLst>
          </p:cNvPr>
          <p:cNvSpPr txBox="1"/>
          <p:nvPr/>
        </p:nvSpPr>
        <p:spPr>
          <a:xfrm>
            <a:off x="9389329" y="623091"/>
            <a:ext cx="2652512" cy="1323439"/>
          </a:xfrm>
          <a:prstGeom prst="rect">
            <a:avLst/>
          </a:prstGeom>
          <a:noFill/>
        </p:spPr>
        <p:txBody>
          <a:bodyPr wrap="square" rtlCol="0">
            <a:spAutoFit/>
          </a:bodyPr>
          <a:lstStyle/>
          <a:p>
            <a:r>
              <a:rPr lang="en-US" sz="1000" dirty="0"/>
              <a:t>5. Since the AIV thinks it is empty, </a:t>
            </a:r>
            <a:r>
              <a:rPr lang="en-US" sz="1000" dirty="0" err="1"/>
              <a:t>ReflectorRight</a:t>
            </a:r>
            <a:r>
              <a:rPr lang="en-US" sz="1000" dirty="0"/>
              <a:t> will in this case signal the cell that the AIV is in position and ready to receive.</a:t>
            </a:r>
          </a:p>
          <a:p>
            <a:r>
              <a:rPr lang="en-US" sz="1000" dirty="0"/>
              <a:t>The cell will then open the stopper that prevents the pallet from being sent to the floor and start the conveyor to deliver the pallet.</a:t>
            </a:r>
            <a:endParaRPr lang="nb-NO" sz="1000" dirty="0"/>
          </a:p>
        </p:txBody>
      </p:sp>
      <p:pic>
        <p:nvPicPr>
          <p:cNvPr id="18" name="Bilde 17" descr="Et bilde som inneholder skjermbilde, design&#10;&#10;KI-generert innhold kan være feil.">
            <a:extLst>
              <a:ext uri="{FF2B5EF4-FFF2-40B4-BE49-F238E27FC236}">
                <a16:creationId xmlns:a16="http://schemas.microsoft.com/office/drawing/2014/main" id="{665ED7CF-82FD-21EC-F287-4899FD6859B9}"/>
              </a:ext>
            </a:extLst>
          </p:cNvPr>
          <p:cNvPicPr>
            <a:picLocks noChangeAspect="1"/>
          </p:cNvPicPr>
          <p:nvPr/>
        </p:nvPicPr>
        <p:blipFill>
          <a:blip r:embed="rId7"/>
          <a:stretch>
            <a:fillRect/>
          </a:stretch>
        </p:blipFill>
        <p:spPr>
          <a:xfrm>
            <a:off x="7304491" y="2178187"/>
            <a:ext cx="2080166" cy="1617359"/>
          </a:xfrm>
          <a:prstGeom prst="rect">
            <a:avLst/>
          </a:prstGeom>
        </p:spPr>
      </p:pic>
      <p:sp>
        <p:nvSpPr>
          <p:cNvPr id="19" name="TekstSylinder 18">
            <a:extLst>
              <a:ext uri="{FF2B5EF4-FFF2-40B4-BE49-F238E27FC236}">
                <a16:creationId xmlns:a16="http://schemas.microsoft.com/office/drawing/2014/main" id="{96CE876F-0515-DAAC-35DD-F79CC8B57A7E}"/>
              </a:ext>
            </a:extLst>
          </p:cNvPr>
          <p:cNvSpPr txBox="1"/>
          <p:nvPr/>
        </p:nvSpPr>
        <p:spPr>
          <a:xfrm>
            <a:off x="9403834" y="2321903"/>
            <a:ext cx="2652512" cy="1169551"/>
          </a:xfrm>
          <a:prstGeom prst="rect">
            <a:avLst/>
          </a:prstGeom>
          <a:noFill/>
        </p:spPr>
        <p:txBody>
          <a:bodyPr wrap="square" rtlCol="0">
            <a:spAutoFit/>
          </a:bodyPr>
          <a:lstStyle/>
          <a:p>
            <a:r>
              <a:rPr lang="en-US" sz="1000" dirty="0"/>
              <a:t>6. The pallet the cell is trying to deliver will stop when it hits the pallet that is already on the AIV and after a while a time out alarm will occur.</a:t>
            </a:r>
          </a:p>
          <a:p>
            <a:r>
              <a:rPr lang="en-US" sz="1000" dirty="0"/>
              <a:t>The AIV will stop because it is waiting for a signal from </a:t>
            </a:r>
            <a:r>
              <a:rPr lang="en-US" sz="1000" dirty="0" err="1"/>
              <a:t>MidSensor</a:t>
            </a:r>
            <a:r>
              <a:rPr lang="en-US" sz="1000" dirty="0"/>
              <a:t> and/or </a:t>
            </a:r>
            <a:r>
              <a:rPr lang="en-US" sz="1000" dirty="0" err="1"/>
              <a:t>PalletInPos</a:t>
            </a:r>
            <a:r>
              <a:rPr lang="en-US" sz="1000" dirty="0"/>
              <a:t> to confirm that the pallet has been received.</a:t>
            </a:r>
            <a:endParaRPr lang="nb-NO" sz="1000" dirty="0"/>
          </a:p>
        </p:txBody>
      </p:sp>
      <p:pic>
        <p:nvPicPr>
          <p:cNvPr id="21" name="Bilde 20" descr="Et bilde som inneholder skjermbilde, design&#10;&#10;KI-generert innhold kan være feil.">
            <a:extLst>
              <a:ext uri="{FF2B5EF4-FFF2-40B4-BE49-F238E27FC236}">
                <a16:creationId xmlns:a16="http://schemas.microsoft.com/office/drawing/2014/main" id="{14ADB273-F1BB-2992-D2C8-473A05157E8D}"/>
              </a:ext>
            </a:extLst>
          </p:cNvPr>
          <p:cNvPicPr>
            <a:picLocks noChangeAspect="1"/>
          </p:cNvPicPr>
          <p:nvPr/>
        </p:nvPicPr>
        <p:blipFill>
          <a:blip r:embed="rId8"/>
          <a:stretch>
            <a:fillRect/>
          </a:stretch>
        </p:blipFill>
        <p:spPr>
          <a:xfrm>
            <a:off x="7299301" y="3830198"/>
            <a:ext cx="2085356" cy="1409585"/>
          </a:xfrm>
          <a:prstGeom prst="rect">
            <a:avLst/>
          </a:prstGeom>
        </p:spPr>
      </p:pic>
      <p:sp>
        <p:nvSpPr>
          <p:cNvPr id="22" name="TekstSylinder 21">
            <a:extLst>
              <a:ext uri="{FF2B5EF4-FFF2-40B4-BE49-F238E27FC236}">
                <a16:creationId xmlns:a16="http://schemas.microsoft.com/office/drawing/2014/main" id="{2E280633-4375-086C-6D9F-33D0F4312D4A}"/>
              </a:ext>
            </a:extLst>
          </p:cNvPr>
          <p:cNvSpPr txBox="1"/>
          <p:nvPr/>
        </p:nvSpPr>
        <p:spPr>
          <a:xfrm>
            <a:off x="9424448" y="4066453"/>
            <a:ext cx="2652512" cy="1169551"/>
          </a:xfrm>
          <a:prstGeom prst="rect">
            <a:avLst/>
          </a:prstGeom>
          <a:noFill/>
        </p:spPr>
        <p:txBody>
          <a:bodyPr wrap="square" rtlCol="0">
            <a:spAutoFit/>
          </a:bodyPr>
          <a:lstStyle/>
          <a:p>
            <a:r>
              <a:rPr lang="en-US" sz="1000" dirty="0"/>
              <a:t>7. An operator finds the AIV stopped and double-clicks GO.</a:t>
            </a:r>
          </a:p>
          <a:p>
            <a:r>
              <a:rPr lang="en-US" sz="1000" dirty="0"/>
              <a:t>The AIV skips the wait state and continues.</a:t>
            </a:r>
          </a:p>
          <a:p>
            <a:endParaRPr lang="en-US" sz="1000" dirty="0"/>
          </a:p>
          <a:p>
            <a:r>
              <a:rPr lang="en-US" sz="1000" dirty="0"/>
              <a:t>The pallet that’s left on the conveyor has passed the stopper that prevents it from being dropped to the floor.</a:t>
            </a:r>
            <a:endParaRPr lang="nb-NO" sz="1000" dirty="0"/>
          </a:p>
        </p:txBody>
      </p:sp>
      <p:pic>
        <p:nvPicPr>
          <p:cNvPr id="24" name="Bilde 23" descr="Et bilde som inneholder skjermbilde, line, design&#10;&#10;KI-generert innhold kan være feil.">
            <a:extLst>
              <a:ext uri="{FF2B5EF4-FFF2-40B4-BE49-F238E27FC236}">
                <a16:creationId xmlns:a16="http://schemas.microsoft.com/office/drawing/2014/main" id="{BC792C64-6AFB-13CE-0B07-EC8A91DAB359}"/>
              </a:ext>
            </a:extLst>
          </p:cNvPr>
          <p:cNvPicPr>
            <a:picLocks noChangeAspect="1"/>
          </p:cNvPicPr>
          <p:nvPr/>
        </p:nvPicPr>
        <p:blipFill>
          <a:blip r:embed="rId9"/>
          <a:stretch>
            <a:fillRect/>
          </a:stretch>
        </p:blipFill>
        <p:spPr>
          <a:xfrm>
            <a:off x="7299018" y="5295185"/>
            <a:ext cx="2085639" cy="1168165"/>
          </a:xfrm>
          <a:prstGeom prst="rect">
            <a:avLst/>
          </a:prstGeom>
        </p:spPr>
      </p:pic>
      <p:sp>
        <p:nvSpPr>
          <p:cNvPr id="25" name="Eksplosjon: 8 punkt 24">
            <a:extLst>
              <a:ext uri="{FF2B5EF4-FFF2-40B4-BE49-F238E27FC236}">
                <a16:creationId xmlns:a16="http://schemas.microsoft.com/office/drawing/2014/main" id="{293157E5-6403-1B29-B6EC-5EF3E59D3A25}"/>
              </a:ext>
            </a:extLst>
          </p:cNvPr>
          <p:cNvSpPr/>
          <p:nvPr/>
        </p:nvSpPr>
        <p:spPr>
          <a:xfrm>
            <a:off x="7523629" y="6275091"/>
            <a:ext cx="309282" cy="265870"/>
          </a:xfrm>
          <a:prstGeom prst="irregularSeal1">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kstSylinder 25">
            <a:extLst>
              <a:ext uri="{FF2B5EF4-FFF2-40B4-BE49-F238E27FC236}">
                <a16:creationId xmlns:a16="http://schemas.microsoft.com/office/drawing/2014/main" id="{7A38963F-FA37-7796-AAF9-D89EBE22F770}"/>
              </a:ext>
            </a:extLst>
          </p:cNvPr>
          <p:cNvSpPr txBox="1"/>
          <p:nvPr/>
        </p:nvSpPr>
        <p:spPr>
          <a:xfrm>
            <a:off x="9424448" y="5295185"/>
            <a:ext cx="2652512" cy="400110"/>
          </a:xfrm>
          <a:prstGeom prst="rect">
            <a:avLst/>
          </a:prstGeom>
          <a:noFill/>
        </p:spPr>
        <p:txBody>
          <a:bodyPr wrap="square" rtlCol="0">
            <a:spAutoFit/>
          </a:bodyPr>
          <a:lstStyle/>
          <a:p>
            <a:r>
              <a:rPr lang="en-US" sz="1000" dirty="0"/>
              <a:t>8. The next time the conveyor starts, the pallet falls to the floor.</a:t>
            </a:r>
            <a:endParaRPr lang="nb-NO" sz="1000" dirty="0"/>
          </a:p>
        </p:txBody>
      </p:sp>
      <p:sp>
        <p:nvSpPr>
          <p:cNvPr id="27" name="TekstSylinder 26">
            <a:extLst>
              <a:ext uri="{FF2B5EF4-FFF2-40B4-BE49-F238E27FC236}">
                <a16:creationId xmlns:a16="http://schemas.microsoft.com/office/drawing/2014/main" id="{A0D6D395-6F06-F6B7-64FA-8387D535A8BB}"/>
              </a:ext>
            </a:extLst>
          </p:cNvPr>
          <p:cNvSpPr txBox="1"/>
          <p:nvPr/>
        </p:nvSpPr>
        <p:spPr>
          <a:xfrm>
            <a:off x="3042396" y="46835"/>
            <a:ext cx="3426235" cy="461665"/>
          </a:xfrm>
          <a:prstGeom prst="rect">
            <a:avLst/>
          </a:prstGeom>
          <a:noFill/>
        </p:spPr>
        <p:txBody>
          <a:bodyPr wrap="square" rtlCol="0">
            <a:spAutoFit/>
          </a:bodyPr>
          <a:lstStyle/>
          <a:p>
            <a:r>
              <a:rPr lang="nb-NO" sz="2400" dirty="0" err="1"/>
              <a:t>Inncorrect</a:t>
            </a:r>
            <a:r>
              <a:rPr lang="nb-NO" sz="2400" dirty="0"/>
              <a:t> </a:t>
            </a:r>
            <a:r>
              <a:rPr lang="nb-NO" sz="2400" dirty="0" err="1"/>
              <a:t>process</a:t>
            </a:r>
            <a:endParaRPr lang="en-US" sz="2400" dirty="0"/>
          </a:p>
        </p:txBody>
      </p:sp>
    </p:spTree>
    <p:extLst>
      <p:ext uri="{BB962C8B-B14F-4D97-AF65-F5344CB8AC3E}">
        <p14:creationId xmlns:p14="http://schemas.microsoft.com/office/powerpoint/2010/main" val="214303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23FCF-D7F3-451F-D820-4559D8657D63}"/>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15829BFE-6F06-E2D6-0CAB-97C9D253281F}"/>
              </a:ext>
            </a:extLst>
          </p:cNvPr>
          <p:cNvSpPr txBox="1"/>
          <p:nvPr/>
        </p:nvSpPr>
        <p:spPr>
          <a:xfrm>
            <a:off x="632010" y="562907"/>
            <a:ext cx="4377019" cy="3477875"/>
          </a:xfrm>
          <a:prstGeom prst="rect">
            <a:avLst/>
          </a:prstGeom>
          <a:noFill/>
        </p:spPr>
        <p:txBody>
          <a:bodyPr wrap="square">
            <a:spAutoFit/>
          </a:bodyPr>
          <a:lstStyle/>
          <a:p>
            <a:r>
              <a:rPr lang="en-US" sz="1000" b="1" dirty="0"/>
              <a:t>Worst Case</a:t>
            </a:r>
          </a:p>
          <a:p>
            <a:r>
              <a:rPr lang="en-US" sz="1000" dirty="0"/>
              <a:t>This is a worst-case scenario that can happen when a double-clicker on GO on a stopped AIV.</a:t>
            </a:r>
          </a:p>
          <a:p>
            <a:endParaRPr lang="en-US" sz="1000" dirty="0"/>
          </a:p>
          <a:p>
            <a:r>
              <a:rPr lang="en-US" sz="1000" dirty="0"/>
              <a:t>The same happens if an AIV has received the pallet but has not received a sensor signal. The operator double-clicks on GO and the AIV, thinks it is empty, and continues.</a:t>
            </a:r>
          </a:p>
          <a:p>
            <a:r>
              <a:rPr lang="en-US" sz="1000" dirty="0"/>
              <a:t>Runs to pick up a new pallet.</a:t>
            </a:r>
          </a:p>
          <a:p>
            <a:r>
              <a:rPr lang="en-US" sz="1000" dirty="0"/>
              <a:t>Pallet stops in the pallet.</a:t>
            </a:r>
          </a:p>
          <a:p>
            <a:r>
              <a:rPr lang="en-US" sz="1000" dirty="0"/>
              <a:t>The operator double-clicks on GO.</a:t>
            </a:r>
          </a:p>
          <a:p>
            <a:r>
              <a:rPr lang="en-US" sz="1000" dirty="0"/>
              <a:t>Pallet falls to the floor.</a:t>
            </a:r>
          </a:p>
          <a:p>
            <a:endParaRPr lang="en-US" sz="1000" dirty="0"/>
          </a:p>
          <a:p>
            <a:r>
              <a:rPr lang="en-US" sz="1000" dirty="0"/>
              <a:t>Both examples have happened.</a:t>
            </a:r>
          </a:p>
          <a:p>
            <a:r>
              <a:rPr lang="en-US" sz="1000" dirty="0"/>
              <a:t>It can take several minutes from the time the operator double-clicks GO until the conveyor starts and the pallet falls to the floor.</a:t>
            </a:r>
          </a:p>
          <a:p>
            <a:r>
              <a:rPr lang="en-US" sz="1000" dirty="0"/>
              <a:t>The fact that the error occurs at two separate points in time makes it difficult to see the connection, and other causes of the error are reported.</a:t>
            </a:r>
          </a:p>
          <a:p>
            <a:endParaRPr lang="en-US" sz="1000" dirty="0"/>
          </a:p>
          <a:p>
            <a:r>
              <a:rPr lang="en-US" sz="1000" dirty="0"/>
              <a:t>The two examples here are the most serious, as they pose a potential danger to people near the conveyor and lead to damage to the pallet and product that falls to the floor.</a:t>
            </a:r>
          </a:p>
          <a:p>
            <a:endParaRPr lang="nb-NO" sz="1000" dirty="0"/>
          </a:p>
        </p:txBody>
      </p:sp>
      <p:sp>
        <p:nvSpPr>
          <p:cNvPr id="4" name="TekstSylinder 3">
            <a:extLst>
              <a:ext uri="{FF2B5EF4-FFF2-40B4-BE49-F238E27FC236}">
                <a16:creationId xmlns:a16="http://schemas.microsoft.com/office/drawing/2014/main" id="{56D5A299-E749-8D27-92DC-69D4453C2A84}"/>
              </a:ext>
            </a:extLst>
          </p:cNvPr>
          <p:cNvSpPr txBox="1"/>
          <p:nvPr/>
        </p:nvSpPr>
        <p:spPr>
          <a:xfrm>
            <a:off x="632010" y="4053930"/>
            <a:ext cx="6094878" cy="2400657"/>
          </a:xfrm>
          <a:prstGeom prst="rect">
            <a:avLst/>
          </a:prstGeom>
          <a:noFill/>
        </p:spPr>
        <p:txBody>
          <a:bodyPr wrap="square">
            <a:spAutoFit/>
          </a:bodyPr>
          <a:lstStyle/>
          <a:p>
            <a:r>
              <a:rPr lang="en-GB" sz="1000" noProof="0" dirty="0"/>
              <a:t>The two examples rarely happen.</a:t>
            </a:r>
          </a:p>
          <a:p>
            <a:r>
              <a:rPr lang="en-GB" sz="1000" noProof="0" dirty="0"/>
              <a:t>But what happens most often is:</a:t>
            </a:r>
          </a:p>
          <a:p>
            <a:r>
              <a:rPr lang="en-GB" sz="1000" noProof="0" dirty="0"/>
              <a:t>- Fleet system marks the job as completed.</a:t>
            </a:r>
          </a:p>
          <a:p>
            <a:r>
              <a:rPr lang="en-GB" sz="1000" noProof="0" dirty="0"/>
              <a:t>- New transport jobs that don't make sense.</a:t>
            </a:r>
          </a:p>
          <a:p>
            <a:r>
              <a:rPr lang="en-GB" sz="1000" noProof="0" dirty="0"/>
              <a:t>- Multiple robots in the same location.</a:t>
            </a:r>
          </a:p>
          <a:p>
            <a:r>
              <a:rPr lang="en-GB" sz="1000" noProof="0" dirty="0"/>
              <a:t>- Unnecessary traffic.</a:t>
            </a:r>
          </a:p>
          <a:p>
            <a:r>
              <a:rPr lang="en-GB" sz="1000" noProof="0" dirty="0"/>
              <a:t>- Congestion in the transport system.</a:t>
            </a:r>
          </a:p>
          <a:p>
            <a:r>
              <a:rPr lang="en-GB" sz="1000" noProof="0" dirty="0"/>
              <a:t>- Fleet manager loses optimization.</a:t>
            </a:r>
          </a:p>
          <a:p>
            <a:endParaRPr lang="en-GB" sz="1000" noProof="0" dirty="0"/>
          </a:p>
          <a:p>
            <a:r>
              <a:rPr lang="en-GB" sz="1000" b="1" noProof="0" dirty="0"/>
              <a:t>Bottom line:</a:t>
            </a:r>
          </a:p>
          <a:p>
            <a:r>
              <a:rPr lang="en-GB" sz="1000" noProof="0" dirty="0"/>
              <a:t>It creates delayed errors that seem random. This can be frustrating and lead to many complaints.</a:t>
            </a:r>
          </a:p>
          <a:p>
            <a:r>
              <a:rPr lang="en-GB" sz="1000" noProof="0" dirty="0"/>
              <a:t>It can look like '"the system did something weird on its own"</a:t>
            </a:r>
          </a:p>
          <a:p>
            <a:r>
              <a:rPr lang="en-GB" sz="1000" noProof="0" dirty="0"/>
              <a:t>Even though the cause was a manual intervention earlier.</a:t>
            </a:r>
          </a:p>
          <a:p>
            <a:endParaRPr lang="en-GB" sz="1000" noProof="0" dirty="0"/>
          </a:p>
          <a:p>
            <a:r>
              <a:rPr lang="en-GB" sz="1000" noProof="0" dirty="0"/>
              <a:t>Then operators start to "fix" the system manually and you end up in a vicious circle.</a:t>
            </a:r>
          </a:p>
        </p:txBody>
      </p:sp>
      <p:sp>
        <p:nvSpPr>
          <p:cNvPr id="6" name="TekstSylinder 5">
            <a:extLst>
              <a:ext uri="{FF2B5EF4-FFF2-40B4-BE49-F238E27FC236}">
                <a16:creationId xmlns:a16="http://schemas.microsoft.com/office/drawing/2014/main" id="{70F87467-27D0-23B8-0D47-B78AB0891879}"/>
              </a:ext>
            </a:extLst>
          </p:cNvPr>
          <p:cNvSpPr txBox="1"/>
          <p:nvPr/>
        </p:nvSpPr>
        <p:spPr>
          <a:xfrm>
            <a:off x="7592546" y="625587"/>
            <a:ext cx="3602131" cy="553998"/>
          </a:xfrm>
          <a:prstGeom prst="rect">
            <a:avLst/>
          </a:prstGeom>
          <a:noFill/>
        </p:spPr>
        <p:txBody>
          <a:bodyPr wrap="square">
            <a:spAutoFit/>
          </a:bodyPr>
          <a:lstStyle/>
          <a:p>
            <a:r>
              <a:rPr lang="nb-NO" sz="1000" b="1" dirty="0" err="1"/>
              <a:t>Measures</a:t>
            </a:r>
            <a:r>
              <a:rPr lang="nb-NO" sz="1000" b="1" dirty="0"/>
              <a:t>:</a:t>
            </a:r>
          </a:p>
          <a:p>
            <a:endParaRPr lang="nb-NO" sz="1000" dirty="0"/>
          </a:p>
          <a:p>
            <a:r>
              <a:rPr lang="nb-NO" sz="1000" dirty="0"/>
              <a:t>- </a:t>
            </a:r>
            <a:r>
              <a:rPr lang="nb-NO" sz="1000" dirty="0" err="1"/>
              <a:t>Shiftlead</a:t>
            </a:r>
            <a:r>
              <a:rPr lang="nb-NO" sz="1000" dirty="0"/>
              <a:t> and operator training and </a:t>
            </a:r>
            <a:r>
              <a:rPr lang="nb-NO" sz="1000" dirty="0" err="1"/>
              <a:t>awareness</a:t>
            </a:r>
            <a:r>
              <a:rPr lang="nb-NO" sz="1000" dirty="0"/>
              <a:t>.</a:t>
            </a:r>
          </a:p>
        </p:txBody>
      </p:sp>
      <p:sp>
        <p:nvSpPr>
          <p:cNvPr id="7" name="TekstSylinder 6">
            <a:extLst>
              <a:ext uri="{FF2B5EF4-FFF2-40B4-BE49-F238E27FC236}">
                <a16:creationId xmlns:a16="http://schemas.microsoft.com/office/drawing/2014/main" id="{56B67B14-7DCD-5108-2984-B191B5163E5C}"/>
              </a:ext>
            </a:extLst>
          </p:cNvPr>
          <p:cNvSpPr txBox="1"/>
          <p:nvPr/>
        </p:nvSpPr>
        <p:spPr>
          <a:xfrm>
            <a:off x="3042396" y="46835"/>
            <a:ext cx="3426235" cy="461665"/>
          </a:xfrm>
          <a:prstGeom prst="rect">
            <a:avLst/>
          </a:prstGeom>
          <a:noFill/>
        </p:spPr>
        <p:txBody>
          <a:bodyPr wrap="square" rtlCol="0">
            <a:spAutoFit/>
          </a:bodyPr>
          <a:lstStyle/>
          <a:p>
            <a:r>
              <a:rPr lang="nb-NO" sz="2400" dirty="0" err="1"/>
              <a:t>Inncorrect</a:t>
            </a:r>
            <a:r>
              <a:rPr lang="nb-NO" sz="2400" dirty="0"/>
              <a:t> </a:t>
            </a:r>
            <a:r>
              <a:rPr lang="nb-NO" sz="2400" dirty="0" err="1"/>
              <a:t>process</a:t>
            </a:r>
            <a:endParaRPr lang="en-US" sz="2400" dirty="0"/>
          </a:p>
        </p:txBody>
      </p:sp>
    </p:spTree>
    <p:extLst>
      <p:ext uri="{BB962C8B-B14F-4D97-AF65-F5344CB8AC3E}">
        <p14:creationId xmlns:p14="http://schemas.microsoft.com/office/powerpoint/2010/main" val="208002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0700D-749A-B351-3CA7-375EDF81AFE1}"/>
            </a:ext>
          </a:extLst>
        </p:cNvPr>
        <p:cNvGrpSpPr/>
        <p:nvPr/>
      </p:nvGrpSpPr>
      <p:grpSpPr>
        <a:xfrm>
          <a:off x="0" y="0"/>
          <a:ext cx="0" cy="0"/>
          <a:chOff x="0" y="0"/>
          <a:chExt cx="0" cy="0"/>
        </a:xfrm>
      </p:grpSpPr>
      <p:pic>
        <p:nvPicPr>
          <p:cNvPr id="1026" name="Picture 2" descr="Omron LD-250 Mobile Robot | Omron">
            <a:extLst>
              <a:ext uri="{FF2B5EF4-FFF2-40B4-BE49-F238E27FC236}">
                <a16:creationId xmlns:a16="http://schemas.microsoft.com/office/drawing/2014/main" id="{F89340DA-DF89-D525-4203-F76CF3889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86" y="2659171"/>
            <a:ext cx="4132889" cy="2510729"/>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a:extLst>
              <a:ext uri="{FF2B5EF4-FFF2-40B4-BE49-F238E27FC236}">
                <a16:creationId xmlns:a16="http://schemas.microsoft.com/office/drawing/2014/main" id="{39A633F5-2E8B-94AE-2843-D7B61C1E8ABB}"/>
              </a:ext>
            </a:extLst>
          </p:cNvPr>
          <p:cNvPicPr>
            <a:picLocks noChangeAspect="1"/>
          </p:cNvPicPr>
          <p:nvPr/>
        </p:nvPicPr>
        <p:blipFill>
          <a:blip r:embed="rId3"/>
          <a:stretch>
            <a:fillRect/>
          </a:stretch>
        </p:blipFill>
        <p:spPr>
          <a:xfrm flipH="1">
            <a:off x="775447" y="631205"/>
            <a:ext cx="1385807" cy="1431150"/>
          </a:xfrm>
          <a:prstGeom prst="rect">
            <a:avLst/>
          </a:prstGeom>
        </p:spPr>
      </p:pic>
      <p:sp>
        <p:nvSpPr>
          <p:cNvPr id="8" name="TekstSylinder 7">
            <a:extLst>
              <a:ext uri="{FF2B5EF4-FFF2-40B4-BE49-F238E27FC236}">
                <a16:creationId xmlns:a16="http://schemas.microsoft.com/office/drawing/2014/main" id="{BEAC1ECA-F8C3-D16C-3FA6-12D407B24122}"/>
              </a:ext>
            </a:extLst>
          </p:cNvPr>
          <p:cNvSpPr txBox="1"/>
          <p:nvPr/>
        </p:nvSpPr>
        <p:spPr>
          <a:xfrm>
            <a:off x="2091527" y="1899098"/>
            <a:ext cx="2326943" cy="461665"/>
          </a:xfrm>
          <a:prstGeom prst="rect">
            <a:avLst/>
          </a:prstGeom>
          <a:noFill/>
        </p:spPr>
        <p:txBody>
          <a:bodyPr wrap="square" rtlCol="0">
            <a:spAutoFit/>
          </a:bodyPr>
          <a:lstStyle/>
          <a:p>
            <a:r>
              <a:rPr lang="nb-NO" sz="800" b="1" dirty="0">
                <a:solidFill>
                  <a:srgbClr val="0070C0"/>
                </a:solidFill>
              </a:rPr>
              <a:t>LOW FRONT LASER</a:t>
            </a:r>
          </a:p>
          <a:p>
            <a:r>
              <a:rPr lang="nb-NO" sz="800" b="1" dirty="0" err="1">
                <a:solidFill>
                  <a:srgbClr val="0070C0"/>
                </a:solidFill>
              </a:rPr>
              <a:t>Obstacle</a:t>
            </a:r>
            <a:r>
              <a:rPr lang="nb-NO" sz="800" b="1" dirty="0">
                <a:solidFill>
                  <a:srgbClr val="0070C0"/>
                </a:solidFill>
              </a:rPr>
              <a:t> sensor </a:t>
            </a:r>
            <a:r>
              <a:rPr lang="nb-NO" sz="800" b="1" dirty="0" err="1">
                <a:solidFill>
                  <a:srgbClr val="0070C0"/>
                </a:solidFill>
              </a:rPr>
              <a:t>detects</a:t>
            </a:r>
            <a:r>
              <a:rPr lang="nb-NO" sz="800" b="1" dirty="0">
                <a:solidFill>
                  <a:srgbClr val="0070C0"/>
                </a:solidFill>
              </a:rPr>
              <a:t> </a:t>
            </a:r>
            <a:r>
              <a:rPr lang="nb-NO" sz="800" b="1" dirty="0" err="1">
                <a:solidFill>
                  <a:srgbClr val="0070C0"/>
                </a:solidFill>
              </a:rPr>
              <a:t>low</a:t>
            </a:r>
            <a:r>
              <a:rPr lang="nb-NO" sz="800" b="1" dirty="0">
                <a:solidFill>
                  <a:srgbClr val="0070C0"/>
                </a:solidFill>
              </a:rPr>
              <a:t> </a:t>
            </a:r>
            <a:r>
              <a:rPr lang="nb-NO" sz="800" b="1" dirty="0" err="1">
                <a:solidFill>
                  <a:srgbClr val="0070C0"/>
                </a:solidFill>
              </a:rPr>
              <a:t>profile</a:t>
            </a:r>
            <a:r>
              <a:rPr lang="nb-NO" sz="800" b="1" dirty="0">
                <a:solidFill>
                  <a:srgbClr val="0070C0"/>
                </a:solidFill>
              </a:rPr>
              <a:t> </a:t>
            </a:r>
            <a:r>
              <a:rPr lang="nb-NO" sz="800" b="1" dirty="0" err="1">
                <a:solidFill>
                  <a:srgbClr val="0070C0"/>
                </a:solidFill>
              </a:rPr>
              <a:t>obujects</a:t>
            </a:r>
            <a:r>
              <a:rPr lang="nb-NO" sz="800" b="1" dirty="0">
                <a:solidFill>
                  <a:srgbClr val="0070C0"/>
                </a:solidFill>
              </a:rPr>
              <a:t> </a:t>
            </a:r>
            <a:r>
              <a:rPr lang="nb-NO" sz="800" b="1" dirty="0" err="1">
                <a:solidFill>
                  <a:srgbClr val="0070C0"/>
                </a:solidFill>
              </a:rPr>
              <a:t>when</a:t>
            </a:r>
            <a:r>
              <a:rPr lang="nb-NO" sz="800" b="1" dirty="0">
                <a:solidFill>
                  <a:srgbClr val="0070C0"/>
                </a:solidFill>
              </a:rPr>
              <a:t> </a:t>
            </a:r>
            <a:r>
              <a:rPr lang="nb-NO" sz="800" b="1" dirty="0" err="1">
                <a:solidFill>
                  <a:srgbClr val="0070C0"/>
                </a:solidFill>
              </a:rPr>
              <a:t>moving</a:t>
            </a:r>
            <a:r>
              <a:rPr lang="nb-NO" sz="800" b="1" dirty="0">
                <a:solidFill>
                  <a:srgbClr val="0070C0"/>
                </a:solidFill>
              </a:rPr>
              <a:t> forward.</a:t>
            </a:r>
          </a:p>
        </p:txBody>
      </p:sp>
      <p:sp>
        <p:nvSpPr>
          <p:cNvPr id="9" name="TekstSylinder 8">
            <a:extLst>
              <a:ext uri="{FF2B5EF4-FFF2-40B4-BE49-F238E27FC236}">
                <a16:creationId xmlns:a16="http://schemas.microsoft.com/office/drawing/2014/main" id="{DC18974E-3E5A-80F6-46F4-8EDA22E2AFE0}"/>
              </a:ext>
            </a:extLst>
          </p:cNvPr>
          <p:cNvSpPr txBox="1"/>
          <p:nvPr/>
        </p:nvSpPr>
        <p:spPr>
          <a:xfrm>
            <a:off x="2091528" y="929613"/>
            <a:ext cx="2326943" cy="461665"/>
          </a:xfrm>
          <a:prstGeom prst="rect">
            <a:avLst/>
          </a:prstGeom>
          <a:noFill/>
        </p:spPr>
        <p:txBody>
          <a:bodyPr wrap="square" rtlCol="0">
            <a:spAutoFit/>
          </a:bodyPr>
          <a:lstStyle/>
          <a:p>
            <a:r>
              <a:rPr lang="nb-NO" sz="800" b="1" dirty="0">
                <a:solidFill>
                  <a:srgbClr val="FF0000"/>
                </a:solidFill>
              </a:rPr>
              <a:t>SAFETY SCANNING LASER</a:t>
            </a:r>
          </a:p>
          <a:p>
            <a:r>
              <a:rPr lang="nb-NO" sz="800" b="1" dirty="0" err="1">
                <a:solidFill>
                  <a:srgbClr val="FF0000"/>
                </a:solidFill>
              </a:rPr>
              <a:t>Safety-rated</a:t>
            </a:r>
            <a:r>
              <a:rPr lang="nb-NO" sz="800" b="1" dirty="0">
                <a:solidFill>
                  <a:srgbClr val="FF0000"/>
                </a:solidFill>
              </a:rPr>
              <a:t> laser for </a:t>
            </a:r>
            <a:r>
              <a:rPr lang="nb-NO" sz="800" b="1" dirty="0" err="1">
                <a:solidFill>
                  <a:srgbClr val="FF0000"/>
                </a:solidFill>
              </a:rPr>
              <a:t>object</a:t>
            </a:r>
            <a:r>
              <a:rPr lang="nb-NO" sz="800" b="1" dirty="0">
                <a:solidFill>
                  <a:srgbClr val="FF0000"/>
                </a:solidFill>
              </a:rPr>
              <a:t> </a:t>
            </a:r>
            <a:r>
              <a:rPr lang="nb-NO" sz="800" b="1" dirty="0" err="1">
                <a:solidFill>
                  <a:srgbClr val="FF0000"/>
                </a:solidFill>
              </a:rPr>
              <a:t>detection</a:t>
            </a:r>
            <a:r>
              <a:rPr lang="nb-NO" sz="800" b="1" dirty="0">
                <a:solidFill>
                  <a:srgbClr val="FF0000"/>
                </a:solidFill>
              </a:rPr>
              <a:t> and </a:t>
            </a:r>
            <a:r>
              <a:rPr lang="nb-NO" sz="800" b="1" dirty="0" err="1">
                <a:solidFill>
                  <a:srgbClr val="FF0000"/>
                </a:solidFill>
              </a:rPr>
              <a:t>avoidance</a:t>
            </a:r>
            <a:r>
              <a:rPr lang="nb-NO" sz="800" b="1" dirty="0">
                <a:solidFill>
                  <a:srgbClr val="FF0000"/>
                </a:solidFill>
              </a:rPr>
              <a:t>.</a:t>
            </a:r>
          </a:p>
        </p:txBody>
      </p:sp>
      <p:sp>
        <p:nvSpPr>
          <p:cNvPr id="10" name="TekstSylinder 9">
            <a:extLst>
              <a:ext uri="{FF2B5EF4-FFF2-40B4-BE49-F238E27FC236}">
                <a16:creationId xmlns:a16="http://schemas.microsoft.com/office/drawing/2014/main" id="{EEFD2519-9764-648A-9C45-085CE0AA6CE6}"/>
              </a:ext>
            </a:extLst>
          </p:cNvPr>
          <p:cNvSpPr txBox="1"/>
          <p:nvPr/>
        </p:nvSpPr>
        <p:spPr>
          <a:xfrm>
            <a:off x="546686" y="5252864"/>
            <a:ext cx="2803756" cy="215444"/>
          </a:xfrm>
          <a:prstGeom prst="rect">
            <a:avLst/>
          </a:prstGeom>
          <a:noFill/>
        </p:spPr>
        <p:txBody>
          <a:bodyPr wrap="square" rtlCol="0">
            <a:spAutoFit/>
          </a:bodyPr>
          <a:lstStyle/>
          <a:p>
            <a:r>
              <a:rPr lang="nb-NO" sz="800" b="1" dirty="0"/>
              <a:t>People present in </a:t>
            </a:r>
            <a:r>
              <a:rPr lang="nb-NO" sz="800" b="1" dirty="0" err="1"/>
              <a:t>the</a:t>
            </a:r>
            <a:r>
              <a:rPr lang="nb-NO" sz="800" b="1" dirty="0"/>
              <a:t> laser </a:t>
            </a:r>
            <a:r>
              <a:rPr lang="nb-NO" sz="800" b="1" dirty="0" err="1"/>
              <a:t>field</a:t>
            </a:r>
            <a:r>
              <a:rPr lang="nb-NO" sz="800" b="1" dirty="0"/>
              <a:t> </a:t>
            </a:r>
            <a:r>
              <a:rPr lang="nb-NO" sz="800" b="1" dirty="0" err="1"/>
              <a:t>will</a:t>
            </a:r>
            <a:r>
              <a:rPr lang="nb-NO" sz="800" b="1" dirty="0"/>
              <a:t> </a:t>
            </a:r>
            <a:r>
              <a:rPr lang="nb-NO" sz="800" b="1" dirty="0" err="1"/>
              <a:t>disturb</a:t>
            </a:r>
            <a:r>
              <a:rPr lang="nb-NO" sz="800" b="1" dirty="0"/>
              <a:t> </a:t>
            </a:r>
            <a:r>
              <a:rPr lang="nb-NO" sz="800" b="1" dirty="0" err="1"/>
              <a:t>the</a:t>
            </a:r>
            <a:r>
              <a:rPr lang="nb-NO" sz="800" b="1" dirty="0"/>
              <a:t> AIV. </a:t>
            </a:r>
          </a:p>
        </p:txBody>
      </p:sp>
      <p:sp>
        <p:nvSpPr>
          <p:cNvPr id="11" name="TekstSylinder 10">
            <a:extLst>
              <a:ext uri="{FF2B5EF4-FFF2-40B4-BE49-F238E27FC236}">
                <a16:creationId xmlns:a16="http://schemas.microsoft.com/office/drawing/2014/main" id="{0B482AE7-630A-649B-862F-3002E0D10755}"/>
              </a:ext>
            </a:extLst>
          </p:cNvPr>
          <p:cNvSpPr txBox="1"/>
          <p:nvPr/>
        </p:nvSpPr>
        <p:spPr>
          <a:xfrm>
            <a:off x="5410361" y="631205"/>
            <a:ext cx="6006192" cy="3170099"/>
          </a:xfrm>
          <a:prstGeom prst="rect">
            <a:avLst/>
          </a:prstGeom>
          <a:noFill/>
        </p:spPr>
        <p:txBody>
          <a:bodyPr wrap="square">
            <a:spAutoFit/>
          </a:bodyPr>
          <a:lstStyle/>
          <a:p>
            <a:r>
              <a:rPr lang="en-US" sz="1000" b="1" dirty="0"/>
              <a:t>Things that affect the robot’s behavior:</a:t>
            </a:r>
          </a:p>
          <a:p>
            <a:endParaRPr lang="en-US" sz="1000" dirty="0"/>
          </a:p>
          <a:p>
            <a:r>
              <a:rPr lang="en-US" sz="1000" dirty="0"/>
              <a:t>The AIVs navigate using laser-based mapping and sensors to orient themselves in their environment.</a:t>
            </a:r>
          </a:p>
          <a:p>
            <a:endParaRPr lang="en-US" sz="1000" dirty="0"/>
          </a:p>
          <a:p>
            <a:r>
              <a:rPr lang="en-US" sz="1000" dirty="0"/>
              <a:t>Things that interfere with the AIVs:</a:t>
            </a:r>
          </a:p>
          <a:p>
            <a:endParaRPr lang="en-US" sz="1000" dirty="0"/>
          </a:p>
          <a:p>
            <a:r>
              <a:rPr lang="en-US" sz="1000" dirty="0"/>
              <a:t>- Reflective surfaces can cause incorrect distance measurements.</a:t>
            </a:r>
          </a:p>
          <a:p>
            <a:r>
              <a:rPr lang="en-US" sz="1000" dirty="0"/>
              <a:t>* We have set up black screens in several places in the factory, intended to give the AIV a 'wall' to see.</a:t>
            </a:r>
          </a:p>
          <a:p>
            <a:r>
              <a:rPr lang="en-US" sz="1000" dirty="0"/>
              <a:t>On several occasions, various things have been placed in front of these walls.</a:t>
            </a:r>
          </a:p>
          <a:p>
            <a:endParaRPr lang="en-US" sz="1000" dirty="0"/>
          </a:p>
          <a:p>
            <a:r>
              <a:rPr lang="en-US" sz="1000" dirty="0"/>
              <a:t>- Obstacles in the laser zones will interfere with the AIV, causing it to slow down and create new routes to avoid the obstacle. This often results in the AIV taking a detour.</a:t>
            </a:r>
          </a:p>
          <a:p>
            <a:r>
              <a:rPr lang="en-US" sz="1000" dirty="0"/>
              <a:t>- Pallets and other objects are placed on the floor.</a:t>
            </a:r>
          </a:p>
          <a:p>
            <a:r>
              <a:rPr lang="en-US" sz="1000" dirty="0"/>
              <a:t>- Robot cables lying on the floor.</a:t>
            </a:r>
          </a:p>
          <a:p>
            <a:r>
              <a:rPr lang="en-US" sz="1000" dirty="0"/>
              <a:t>- People walking or standing in the laser zone.</a:t>
            </a:r>
          </a:p>
          <a:p>
            <a:endParaRPr lang="en-US" sz="1000" dirty="0"/>
          </a:p>
          <a:p>
            <a:r>
              <a:rPr lang="en-US" sz="1000" dirty="0"/>
              <a:t>These are common reasons for the many delays in the AIV flow.</a:t>
            </a:r>
          </a:p>
          <a:p>
            <a:r>
              <a:rPr lang="en-US" sz="1000" dirty="0"/>
              <a:t>Again, it can be experienced as if the AIV "makes mistakes on its own", or that the network is unstable without one thinking that it is because of the Carrier pallets that one has prepared by placing on the floor, or that one has placed pallets with empty blisters in front of the black screens.</a:t>
            </a:r>
            <a:endParaRPr lang="nb-NO" sz="1000" dirty="0"/>
          </a:p>
        </p:txBody>
      </p:sp>
      <p:sp>
        <p:nvSpPr>
          <p:cNvPr id="15" name="TekstSylinder 14">
            <a:extLst>
              <a:ext uri="{FF2B5EF4-FFF2-40B4-BE49-F238E27FC236}">
                <a16:creationId xmlns:a16="http://schemas.microsoft.com/office/drawing/2014/main" id="{E38E71A9-E76F-7211-98AA-6D07295DE138}"/>
              </a:ext>
            </a:extLst>
          </p:cNvPr>
          <p:cNvSpPr txBox="1"/>
          <p:nvPr/>
        </p:nvSpPr>
        <p:spPr>
          <a:xfrm>
            <a:off x="4402943" y="86576"/>
            <a:ext cx="2541495" cy="461665"/>
          </a:xfrm>
          <a:prstGeom prst="rect">
            <a:avLst/>
          </a:prstGeom>
          <a:noFill/>
        </p:spPr>
        <p:txBody>
          <a:bodyPr wrap="square" rtlCol="0">
            <a:spAutoFit/>
          </a:bodyPr>
          <a:lstStyle/>
          <a:p>
            <a:r>
              <a:rPr lang="nb-NO" sz="2400" dirty="0"/>
              <a:t>AIV </a:t>
            </a:r>
            <a:r>
              <a:rPr lang="en-US" sz="2400" dirty="0"/>
              <a:t>Environment</a:t>
            </a:r>
          </a:p>
        </p:txBody>
      </p:sp>
    </p:spTree>
    <p:extLst>
      <p:ext uri="{BB962C8B-B14F-4D97-AF65-F5344CB8AC3E}">
        <p14:creationId xmlns:p14="http://schemas.microsoft.com/office/powerpoint/2010/main" val="244205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2A762-7AA5-D7C5-9F6F-785EFEC58502}"/>
            </a:ext>
          </a:extLst>
        </p:cNvPr>
        <p:cNvGrpSpPr/>
        <p:nvPr/>
      </p:nvGrpSpPr>
      <p:grpSpPr>
        <a:xfrm>
          <a:off x="0" y="0"/>
          <a:ext cx="0" cy="0"/>
          <a:chOff x="0" y="0"/>
          <a:chExt cx="0" cy="0"/>
        </a:xfrm>
      </p:grpSpPr>
      <p:sp>
        <p:nvSpPr>
          <p:cNvPr id="13" name="TekstSylinder 12">
            <a:extLst>
              <a:ext uri="{FF2B5EF4-FFF2-40B4-BE49-F238E27FC236}">
                <a16:creationId xmlns:a16="http://schemas.microsoft.com/office/drawing/2014/main" id="{00BBC0AF-31B7-F586-4608-DED067035247}"/>
              </a:ext>
            </a:extLst>
          </p:cNvPr>
          <p:cNvSpPr txBox="1"/>
          <p:nvPr/>
        </p:nvSpPr>
        <p:spPr>
          <a:xfrm>
            <a:off x="475290" y="763351"/>
            <a:ext cx="5249396" cy="3939540"/>
          </a:xfrm>
          <a:prstGeom prst="rect">
            <a:avLst/>
          </a:prstGeom>
          <a:noFill/>
        </p:spPr>
        <p:txBody>
          <a:bodyPr wrap="square">
            <a:spAutoFit/>
          </a:bodyPr>
          <a:lstStyle/>
          <a:p>
            <a:r>
              <a:rPr lang="nb-NO" sz="1000" b="1" dirty="0"/>
              <a:t>Things </a:t>
            </a:r>
            <a:r>
              <a:rPr lang="nb-NO" sz="1000" b="1" dirty="0" err="1"/>
              <a:t>that</a:t>
            </a:r>
            <a:r>
              <a:rPr lang="nb-NO" sz="1000" b="1" dirty="0"/>
              <a:t> </a:t>
            </a:r>
            <a:r>
              <a:rPr lang="nb-NO" sz="1000" b="1" dirty="0" err="1"/>
              <a:t>affect</a:t>
            </a:r>
            <a:r>
              <a:rPr lang="nb-NO" sz="1000" b="1" dirty="0"/>
              <a:t> </a:t>
            </a:r>
            <a:r>
              <a:rPr lang="nb-NO" sz="1000" b="1" dirty="0" err="1"/>
              <a:t>delivery</a:t>
            </a:r>
            <a:r>
              <a:rPr lang="nb-NO" sz="1000" b="1" dirty="0"/>
              <a:t> </a:t>
            </a:r>
            <a:r>
              <a:rPr lang="nb-NO" sz="1000" b="1" dirty="0" err="1"/>
              <a:t>position</a:t>
            </a:r>
            <a:r>
              <a:rPr lang="nb-NO" sz="1000" b="1" dirty="0"/>
              <a:t>:</a:t>
            </a:r>
          </a:p>
          <a:p>
            <a:endParaRPr lang="nb-NO" sz="1000" dirty="0"/>
          </a:p>
          <a:p>
            <a:r>
              <a:rPr lang="nb-NO" sz="1000" dirty="0"/>
              <a:t>-     </a:t>
            </a:r>
            <a:r>
              <a:rPr lang="nb-NO" sz="1000" dirty="0" err="1"/>
              <a:t>Uneven</a:t>
            </a:r>
            <a:r>
              <a:rPr lang="nb-NO" sz="1000" dirty="0"/>
              <a:t> </a:t>
            </a:r>
            <a:r>
              <a:rPr lang="nb-NO" sz="1000" dirty="0" err="1"/>
              <a:t>floor</a:t>
            </a:r>
            <a:r>
              <a:rPr lang="nb-NO" sz="1000" dirty="0"/>
              <a:t>.</a:t>
            </a:r>
          </a:p>
          <a:p>
            <a:pPr marL="171450" indent="-171450">
              <a:buFontTx/>
              <a:buChar char="-"/>
            </a:pPr>
            <a:r>
              <a:rPr lang="nb-NO" sz="1000" dirty="0" err="1"/>
              <a:t>Damage</a:t>
            </a:r>
            <a:r>
              <a:rPr lang="nb-NO" sz="1000" dirty="0"/>
              <a:t> and </a:t>
            </a:r>
            <a:r>
              <a:rPr lang="nb-NO" sz="1000" dirty="0" err="1"/>
              <a:t>wear</a:t>
            </a:r>
            <a:r>
              <a:rPr lang="nb-NO" sz="1000" dirty="0"/>
              <a:t> </a:t>
            </a:r>
            <a:r>
              <a:rPr lang="nb-NO" sz="1000" dirty="0" err="1"/>
              <a:t>on</a:t>
            </a:r>
            <a:r>
              <a:rPr lang="nb-NO" sz="1000" dirty="0"/>
              <a:t> </a:t>
            </a:r>
            <a:r>
              <a:rPr lang="nb-NO" sz="1000" dirty="0" err="1"/>
              <a:t>the</a:t>
            </a:r>
            <a:r>
              <a:rPr lang="nb-NO" sz="1000" dirty="0"/>
              <a:t> </a:t>
            </a:r>
            <a:r>
              <a:rPr lang="nb-NO" sz="1000" dirty="0" err="1"/>
              <a:t>magnetic</a:t>
            </a:r>
            <a:r>
              <a:rPr lang="nb-NO" sz="1000" dirty="0"/>
              <a:t> strips.</a:t>
            </a:r>
          </a:p>
          <a:p>
            <a:pPr marL="171450" indent="-171450">
              <a:buFontTx/>
              <a:buChar char="-"/>
            </a:pPr>
            <a:r>
              <a:rPr lang="nb-NO" sz="1000" dirty="0"/>
              <a:t>Dust </a:t>
            </a:r>
            <a:r>
              <a:rPr lang="nb-NO" sz="1000" dirty="0" err="1"/>
              <a:t>on</a:t>
            </a:r>
            <a:r>
              <a:rPr lang="nb-NO" sz="1000" dirty="0"/>
              <a:t> </a:t>
            </a:r>
            <a:r>
              <a:rPr lang="nb-NO" sz="1000" dirty="0" err="1"/>
              <a:t>the</a:t>
            </a:r>
            <a:r>
              <a:rPr lang="nb-NO" sz="1000" dirty="0"/>
              <a:t> LIDAR and </a:t>
            </a:r>
            <a:r>
              <a:rPr lang="nb-NO" sz="1000" dirty="0" err="1"/>
              <a:t>safety</a:t>
            </a:r>
            <a:r>
              <a:rPr lang="nb-NO" sz="1000" dirty="0"/>
              <a:t> </a:t>
            </a:r>
            <a:r>
              <a:rPr lang="nb-NO" sz="1000" dirty="0" err="1"/>
              <a:t>scanner</a:t>
            </a:r>
            <a:r>
              <a:rPr lang="nb-NO" sz="1000" dirty="0"/>
              <a:t>.</a:t>
            </a:r>
          </a:p>
          <a:p>
            <a:pPr marL="171450" indent="-171450">
              <a:buFontTx/>
              <a:buChar char="-"/>
            </a:pPr>
            <a:r>
              <a:rPr lang="nb-NO" sz="1000" dirty="0" err="1"/>
              <a:t>Dirty</a:t>
            </a:r>
            <a:r>
              <a:rPr lang="nb-NO" sz="1000" dirty="0"/>
              <a:t> </a:t>
            </a:r>
            <a:r>
              <a:rPr lang="nb-NO" sz="1000" dirty="0" err="1"/>
              <a:t>wheels</a:t>
            </a:r>
            <a:r>
              <a:rPr lang="nb-NO" sz="1000" dirty="0"/>
              <a:t>.</a:t>
            </a:r>
          </a:p>
          <a:p>
            <a:pPr marL="171450" indent="-171450">
              <a:buFontTx/>
              <a:buChar char="-"/>
            </a:pPr>
            <a:endParaRPr lang="nb-NO" sz="1000" dirty="0"/>
          </a:p>
          <a:p>
            <a:r>
              <a:rPr lang="en-US" sz="1000" dirty="0"/>
              <a:t>- The magnetic strips wear down and need to be replaced at regular intervals.</a:t>
            </a:r>
          </a:p>
          <a:p>
            <a:r>
              <a:rPr lang="en-US" sz="1000" dirty="0"/>
              <a:t>- We have problems with the total weight of the AIV with load in some places becoming so high that the AIV wears down into the floor.</a:t>
            </a:r>
          </a:p>
          <a:p>
            <a:pPr marL="171450" indent="-171450">
              <a:buFontTx/>
              <a:buChar char="-"/>
            </a:pPr>
            <a:r>
              <a:rPr lang="en-US" sz="1000" dirty="0"/>
              <a:t>It creates holes in the floor that the AIV eventually gets stuck in. It also creates a lot of dust that can settle on the sensors and wheels, leading to wheel slip and navigation errors.</a:t>
            </a:r>
          </a:p>
          <a:p>
            <a:pPr marL="171450" indent="-171450">
              <a:buFontTx/>
              <a:buChar char="-"/>
            </a:pPr>
            <a:endParaRPr lang="en-US" sz="1000" dirty="0"/>
          </a:p>
          <a:p>
            <a:endParaRPr lang="nb-NO" sz="1000" dirty="0"/>
          </a:p>
          <a:p>
            <a:r>
              <a:rPr lang="en-US" sz="1000" dirty="0"/>
              <a:t>1. There is consistently heavy human traffic in the AIV lanes. There are many operators in the line, other employees and guests moving among the AIVs and disturbing them.</a:t>
            </a:r>
          </a:p>
          <a:p>
            <a:endParaRPr lang="en-US" sz="1000" dirty="0"/>
          </a:p>
          <a:p>
            <a:r>
              <a:rPr lang="en-US" sz="1000" dirty="0"/>
              <a:t>2. Cleaning of the floor in the factory in general has become poor, which leads to a lot of dust and dirt that settles on the AIV wheels.</a:t>
            </a:r>
          </a:p>
          <a:p>
            <a:endParaRPr lang="en-US" sz="1000" dirty="0"/>
          </a:p>
          <a:p>
            <a:r>
              <a:rPr lang="en-US" sz="1000" dirty="0"/>
              <a:t>The guide lanes in front of the conveyor are not cleaned. Here, most of the dust and dirt from the floor is worn down, which in turn settles on the wheels and sensors.</a:t>
            </a:r>
          </a:p>
          <a:p>
            <a:endParaRPr lang="en-US" sz="1000" dirty="0"/>
          </a:p>
          <a:p>
            <a:r>
              <a:rPr lang="en-US" sz="1000" dirty="0"/>
              <a:t>3. General cleaning of the AIV is poor.</a:t>
            </a:r>
            <a:endParaRPr lang="nb-NO" sz="1000" dirty="0"/>
          </a:p>
        </p:txBody>
      </p:sp>
      <p:sp>
        <p:nvSpPr>
          <p:cNvPr id="3" name="TekstSylinder 2">
            <a:extLst>
              <a:ext uri="{FF2B5EF4-FFF2-40B4-BE49-F238E27FC236}">
                <a16:creationId xmlns:a16="http://schemas.microsoft.com/office/drawing/2014/main" id="{01635E80-7DD9-5341-54DA-C532AFE68DCB}"/>
              </a:ext>
            </a:extLst>
          </p:cNvPr>
          <p:cNvSpPr txBox="1"/>
          <p:nvPr/>
        </p:nvSpPr>
        <p:spPr>
          <a:xfrm>
            <a:off x="6467314" y="763351"/>
            <a:ext cx="5249396" cy="2708434"/>
          </a:xfrm>
          <a:prstGeom prst="rect">
            <a:avLst/>
          </a:prstGeom>
          <a:noFill/>
        </p:spPr>
        <p:txBody>
          <a:bodyPr wrap="square">
            <a:spAutoFit/>
          </a:bodyPr>
          <a:lstStyle/>
          <a:p>
            <a:r>
              <a:rPr lang="nb-NO" sz="1000" b="1" dirty="0" err="1"/>
              <a:t>Bottom</a:t>
            </a:r>
            <a:r>
              <a:rPr lang="nb-NO" sz="1000" b="1" dirty="0"/>
              <a:t> line:</a:t>
            </a:r>
          </a:p>
          <a:p>
            <a:r>
              <a:rPr lang="en-US" sz="1000" dirty="0"/>
              <a:t>Double-clicking the OG-button, foreign objects placed on the floor, human traffic, dirty AIV’s, and floor Are the main reasons why AIVs do not function optimally.</a:t>
            </a:r>
          </a:p>
          <a:p>
            <a:r>
              <a:rPr lang="en-US" sz="1000" dirty="0"/>
              <a:t>- They take detours.</a:t>
            </a:r>
          </a:p>
          <a:p>
            <a:r>
              <a:rPr lang="en-US" sz="1000" dirty="0"/>
              <a:t>- They slow down or stop.</a:t>
            </a:r>
          </a:p>
          <a:p>
            <a:r>
              <a:rPr lang="en-US" sz="1000" dirty="0"/>
              <a:t>- They miss pickup and drop-off locations.</a:t>
            </a:r>
          </a:p>
          <a:p>
            <a:r>
              <a:rPr lang="en-US" sz="1000" dirty="0"/>
              <a:t>- Transport jobs that do not make sense.</a:t>
            </a:r>
          </a:p>
          <a:p>
            <a:pPr marL="171450" indent="-171450">
              <a:buFontTx/>
              <a:buChar char="-"/>
            </a:pPr>
            <a:r>
              <a:rPr lang="en-US" sz="1000" dirty="0"/>
              <a:t>Queues in the transport system.</a:t>
            </a:r>
          </a:p>
          <a:p>
            <a:pPr marL="171450" indent="-171450">
              <a:buFontTx/>
              <a:buChar char="-"/>
            </a:pPr>
            <a:endParaRPr lang="en-US" sz="1000" dirty="0"/>
          </a:p>
          <a:p>
            <a:pPr marL="171450" indent="-171450">
              <a:buFontTx/>
              <a:buChar char="-"/>
            </a:pPr>
            <a:endParaRPr lang="en-US" sz="1000" dirty="0"/>
          </a:p>
          <a:p>
            <a:pPr marL="171450" indent="-171450">
              <a:buFontTx/>
              <a:buChar char="-"/>
            </a:pPr>
            <a:endParaRPr lang="en-US" sz="1000" dirty="0"/>
          </a:p>
          <a:p>
            <a:r>
              <a:rPr lang="en-US" sz="1000" b="1" dirty="0"/>
              <a:t>Measures:</a:t>
            </a:r>
          </a:p>
          <a:p>
            <a:endParaRPr lang="en-US" sz="1000" dirty="0"/>
          </a:p>
          <a:p>
            <a:pPr marL="171450" indent="-171450">
              <a:buFontTx/>
              <a:buChar char="-"/>
            </a:pPr>
            <a:r>
              <a:rPr lang="en-US" sz="1000" dirty="0" err="1"/>
              <a:t>Shiftlead</a:t>
            </a:r>
            <a:r>
              <a:rPr lang="en-US" sz="1000" dirty="0"/>
              <a:t> and operator training and awareness.</a:t>
            </a:r>
          </a:p>
          <a:p>
            <a:pPr marL="171450" indent="-171450">
              <a:buFontTx/>
              <a:buChar char="-"/>
            </a:pPr>
            <a:r>
              <a:rPr lang="en-US" sz="1000" dirty="0"/>
              <a:t> Increase the overall understanding of how the AIV’s operate and what affects them.</a:t>
            </a:r>
          </a:p>
          <a:p>
            <a:pPr marL="171450" indent="-171450">
              <a:buFontTx/>
              <a:buChar char="-"/>
            </a:pPr>
            <a:r>
              <a:rPr lang="en-US" sz="1000" dirty="0"/>
              <a:t>Training in troubleshooting and root cause analysis.</a:t>
            </a:r>
          </a:p>
          <a:p>
            <a:pPr marL="171450" indent="-171450">
              <a:buFontTx/>
              <a:buChar char="-"/>
            </a:pPr>
            <a:r>
              <a:rPr lang="en-US" sz="1000" dirty="0"/>
              <a:t>Focus on keeping the floor clean and tidy.</a:t>
            </a:r>
          </a:p>
        </p:txBody>
      </p:sp>
      <p:sp>
        <p:nvSpPr>
          <p:cNvPr id="4" name="TekstSylinder 3">
            <a:extLst>
              <a:ext uri="{FF2B5EF4-FFF2-40B4-BE49-F238E27FC236}">
                <a16:creationId xmlns:a16="http://schemas.microsoft.com/office/drawing/2014/main" id="{5D4952FA-BF8B-5C23-4A06-40601F046E4B}"/>
              </a:ext>
            </a:extLst>
          </p:cNvPr>
          <p:cNvSpPr txBox="1"/>
          <p:nvPr/>
        </p:nvSpPr>
        <p:spPr>
          <a:xfrm>
            <a:off x="3491668" y="160536"/>
            <a:ext cx="5951292" cy="461665"/>
          </a:xfrm>
          <a:prstGeom prst="rect">
            <a:avLst/>
          </a:prstGeom>
          <a:noFill/>
        </p:spPr>
        <p:txBody>
          <a:bodyPr wrap="square" rtlCol="0">
            <a:spAutoFit/>
          </a:bodyPr>
          <a:lstStyle/>
          <a:p>
            <a:r>
              <a:rPr lang="nb-NO" sz="2400" dirty="0" err="1"/>
              <a:t>Missing</a:t>
            </a:r>
            <a:r>
              <a:rPr lang="nb-NO" sz="2400" dirty="0"/>
              <a:t> pickup and </a:t>
            </a:r>
            <a:r>
              <a:rPr lang="nb-NO" sz="2400" dirty="0" err="1"/>
              <a:t>delivery</a:t>
            </a:r>
            <a:r>
              <a:rPr lang="nb-NO" sz="2400" dirty="0"/>
              <a:t> </a:t>
            </a:r>
            <a:r>
              <a:rPr lang="nb-NO" sz="2400" dirty="0" err="1"/>
              <a:t>positions</a:t>
            </a:r>
            <a:endParaRPr lang="en-US" sz="2400" dirty="0"/>
          </a:p>
        </p:txBody>
      </p:sp>
    </p:spTree>
    <p:extLst>
      <p:ext uri="{BB962C8B-B14F-4D97-AF65-F5344CB8AC3E}">
        <p14:creationId xmlns:p14="http://schemas.microsoft.com/office/powerpoint/2010/main" val="1057996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C8683-B25E-B4A1-1A36-724C677C710B}"/>
            </a:ext>
          </a:extLst>
        </p:cNvPr>
        <p:cNvGrpSpPr/>
        <p:nvPr/>
      </p:nvGrpSpPr>
      <p:grpSpPr>
        <a:xfrm>
          <a:off x="0" y="0"/>
          <a:ext cx="0" cy="0"/>
          <a:chOff x="0" y="0"/>
          <a:chExt cx="0" cy="0"/>
        </a:xfrm>
      </p:grpSpPr>
      <p:sp>
        <p:nvSpPr>
          <p:cNvPr id="13" name="TekstSylinder 12">
            <a:extLst>
              <a:ext uri="{FF2B5EF4-FFF2-40B4-BE49-F238E27FC236}">
                <a16:creationId xmlns:a16="http://schemas.microsoft.com/office/drawing/2014/main" id="{5C7F4946-839F-7F53-2C1D-060DDCDBFA9D}"/>
              </a:ext>
            </a:extLst>
          </p:cNvPr>
          <p:cNvSpPr txBox="1"/>
          <p:nvPr/>
        </p:nvSpPr>
        <p:spPr>
          <a:xfrm>
            <a:off x="6499573" y="413727"/>
            <a:ext cx="5249396" cy="4862870"/>
          </a:xfrm>
          <a:prstGeom prst="rect">
            <a:avLst/>
          </a:prstGeom>
          <a:noFill/>
        </p:spPr>
        <p:txBody>
          <a:bodyPr wrap="square">
            <a:spAutoFit/>
          </a:bodyPr>
          <a:lstStyle/>
          <a:p>
            <a:r>
              <a:rPr lang="nb-NO" sz="1000" dirty="0"/>
              <a:t>The </a:t>
            </a:r>
            <a:r>
              <a:rPr lang="nb-NO" sz="1000" dirty="0" err="1"/>
              <a:t>main</a:t>
            </a:r>
            <a:r>
              <a:rPr lang="nb-NO" sz="1000" dirty="0"/>
              <a:t> </a:t>
            </a:r>
            <a:r>
              <a:rPr lang="nb-NO" sz="1000" dirty="0" err="1"/>
              <a:t>reasons</a:t>
            </a:r>
            <a:r>
              <a:rPr lang="nb-NO" sz="1000" dirty="0"/>
              <a:t> for </a:t>
            </a:r>
            <a:r>
              <a:rPr lang="nb-NO" sz="1000" dirty="0" err="1"/>
              <a:t>AIV’s</a:t>
            </a:r>
            <a:r>
              <a:rPr lang="nb-NO" sz="1000" dirty="0"/>
              <a:t> </a:t>
            </a:r>
            <a:r>
              <a:rPr lang="nb-NO" sz="1000" dirty="0" err="1"/>
              <a:t>are</a:t>
            </a:r>
            <a:r>
              <a:rPr lang="nb-NO" sz="1000" dirty="0"/>
              <a:t> </a:t>
            </a:r>
            <a:r>
              <a:rPr lang="nb-NO" sz="1000" dirty="0" err="1"/>
              <a:t>taken</a:t>
            </a:r>
            <a:r>
              <a:rPr lang="nb-NO" sz="1000" dirty="0"/>
              <a:t> </a:t>
            </a:r>
            <a:r>
              <a:rPr lang="nb-NO" sz="1000" dirty="0" err="1"/>
              <a:t>out</a:t>
            </a:r>
            <a:r>
              <a:rPr lang="nb-NO" sz="1000" dirty="0"/>
              <a:t> </a:t>
            </a:r>
            <a:r>
              <a:rPr lang="nb-NO" sz="1000" dirty="0" err="1"/>
              <a:t>of</a:t>
            </a:r>
            <a:r>
              <a:rPr lang="nb-NO" sz="1000" dirty="0"/>
              <a:t> </a:t>
            </a:r>
            <a:r>
              <a:rPr lang="nb-NO" sz="1000" dirty="0" err="1"/>
              <a:t>production</a:t>
            </a:r>
            <a:r>
              <a:rPr lang="nb-NO" sz="1000" dirty="0"/>
              <a:t> is:</a:t>
            </a:r>
          </a:p>
          <a:p>
            <a:endParaRPr lang="nb-NO" sz="1000" dirty="0"/>
          </a:p>
          <a:p>
            <a:pPr marL="228600" indent="-228600">
              <a:buAutoNum type="arabicPeriod"/>
            </a:pPr>
            <a:r>
              <a:rPr lang="nb-NO" sz="1000" dirty="0"/>
              <a:t>Sensor </a:t>
            </a:r>
            <a:r>
              <a:rPr lang="nb-NO" sz="1000" dirty="0" err="1"/>
              <a:t>fault</a:t>
            </a:r>
            <a:r>
              <a:rPr lang="nb-NO" sz="1000" dirty="0"/>
              <a:t>.</a:t>
            </a:r>
          </a:p>
          <a:p>
            <a:pPr marL="228600" indent="-228600">
              <a:buAutoNum type="arabicPeriod"/>
            </a:pPr>
            <a:r>
              <a:rPr lang="nb-NO" sz="1000" dirty="0"/>
              <a:t>Bent or broken stopper.</a:t>
            </a:r>
          </a:p>
          <a:p>
            <a:pPr marL="228600" indent="-228600">
              <a:buAutoNum type="arabicPeriod"/>
            </a:pPr>
            <a:endParaRPr lang="nb-NO" sz="1000" dirty="0"/>
          </a:p>
          <a:p>
            <a:r>
              <a:rPr lang="en-US" sz="1000" dirty="0"/>
              <a:t>A broken or loose sensor is often the reason the AIV starts behaving strangely.</a:t>
            </a:r>
          </a:p>
          <a:p>
            <a:endParaRPr lang="en-US" sz="1000" dirty="0"/>
          </a:p>
          <a:p>
            <a:r>
              <a:rPr lang="en-US" sz="1000" dirty="0"/>
              <a:t>It becomes frustrating for the AIV to stop so often. This results in the AIV being deactivated and put aside. Usually without knowing why.</a:t>
            </a:r>
          </a:p>
          <a:p>
            <a:endParaRPr lang="en-US" sz="1000" dirty="0"/>
          </a:p>
          <a:p>
            <a:r>
              <a:rPr lang="en-US" sz="1000" dirty="0"/>
              <a:t>In the last year and a half, we have had a sharp increase in stoppers that need to be replaced because they have been bent and in some cases broken right off.</a:t>
            </a:r>
          </a:p>
          <a:p>
            <a:endParaRPr lang="en-US" sz="1000" dirty="0"/>
          </a:p>
          <a:p>
            <a:r>
              <a:rPr lang="en-US" sz="1000" dirty="0"/>
              <a:t>- If the </a:t>
            </a:r>
            <a:r>
              <a:rPr lang="en-US" sz="1000" dirty="0" err="1"/>
              <a:t>MIdSensor</a:t>
            </a:r>
            <a:r>
              <a:rPr lang="en-US" sz="1000" dirty="0"/>
              <a:t> is bad and the signal is not received, it happens that the AIV does not lower the stopper when it is supposed to, and the pallet is sent straight into the stopper, so it takes a little hit. If this happens enough times, the cylinder on the stopper can be bent or a small splinter can be knocked out, causing the stopper to get stuck.</a:t>
            </a:r>
          </a:p>
          <a:p>
            <a:endParaRPr lang="en-US" sz="1000" dirty="0"/>
          </a:p>
          <a:p>
            <a:pPr marL="171450" indent="-171450">
              <a:buFontTx/>
              <a:buChar char="-"/>
            </a:pPr>
            <a:r>
              <a:rPr lang="en-US" sz="1000" dirty="0"/>
              <a:t>The main reason why the stoppers need to be replaced is that the operator is too rough when they have to pull the pallet onto the AIV. Then they pull the pallets hard into the stopper.</a:t>
            </a:r>
          </a:p>
          <a:p>
            <a:pPr marL="171450" indent="-171450">
              <a:buFontTx/>
              <a:buChar char="-"/>
            </a:pPr>
            <a:endParaRPr lang="en-US" sz="1000" dirty="0"/>
          </a:p>
          <a:p>
            <a:r>
              <a:rPr lang="en-US" sz="1000" dirty="0"/>
              <a:t>A significant increase in stoppers that need to be replaced, and long delivery times have resulted in AIV being out of order for a longer period of time.</a:t>
            </a:r>
          </a:p>
          <a:p>
            <a:endParaRPr lang="en-US" sz="1000" dirty="0"/>
          </a:p>
          <a:p>
            <a:r>
              <a:rPr lang="en-US" sz="1000" dirty="0"/>
              <a:t>Measures:</a:t>
            </a:r>
          </a:p>
          <a:p>
            <a:endParaRPr lang="en-US" sz="1000" dirty="0"/>
          </a:p>
          <a:p>
            <a:pPr marL="171450" indent="-171450">
              <a:buFontTx/>
              <a:buChar char="-"/>
            </a:pPr>
            <a:r>
              <a:rPr lang="en-US" sz="1000" dirty="0" err="1"/>
              <a:t>Shiftlead</a:t>
            </a:r>
            <a:r>
              <a:rPr lang="en-US" sz="1000" dirty="0"/>
              <a:t> and operator training and awareness.</a:t>
            </a:r>
          </a:p>
          <a:p>
            <a:pPr marL="171450" indent="-171450">
              <a:buFontTx/>
              <a:buChar char="-"/>
            </a:pPr>
            <a:r>
              <a:rPr lang="en-US" sz="1000" dirty="0"/>
              <a:t>Training in troubleshooting and root cause analysis.</a:t>
            </a:r>
          </a:p>
          <a:p>
            <a:pPr marL="171450" indent="-171450">
              <a:buFontTx/>
              <a:buChar char="-"/>
            </a:pPr>
            <a:r>
              <a:rPr lang="en-US" sz="1000" dirty="0"/>
              <a:t>Training in using our system to troubleshoot and test the sensors.</a:t>
            </a:r>
          </a:p>
          <a:p>
            <a:pPr marL="171450" indent="-171450">
              <a:buFontTx/>
              <a:buChar char="-"/>
            </a:pPr>
            <a:r>
              <a:rPr lang="en-US" sz="1000" dirty="0"/>
              <a:t>In talks with Intek about getting more robust stoppers.</a:t>
            </a:r>
            <a:endParaRPr lang="nb-NO" sz="1000" dirty="0"/>
          </a:p>
        </p:txBody>
      </p:sp>
      <p:pic>
        <p:nvPicPr>
          <p:cNvPr id="4" name="Bilde 3" descr="Et bilde som inneholder maskin, kopimaskin, anordning&#10;&#10;KI-generert innhold kan være feil.">
            <a:extLst>
              <a:ext uri="{FF2B5EF4-FFF2-40B4-BE49-F238E27FC236}">
                <a16:creationId xmlns:a16="http://schemas.microsoft.com/office/drawing/2014/main" id="{D90F9CE3-7253-C854-EAEC-BB54DA3B1C28}"/>
              </a:ext>
            </a:extLst>
          </p:cNvPr>
          <p:cNvPicPr>
            <a:picLocks noChangeAspect="1"/>
          </p:cNvPicPr>
          <p:nvPr/>
        </p:nvPicPr>
        <p:blipFill>
          <a:blip r:embed="rId2"/>
          <a:stretch>
            <a:fillRect/>
          </a:stretch>
        </p:blipFill>
        <p:spPr>
          <a:xfrm>
            <a:off x="1015236" y="853888"/>
            <a:ext cx="3059889" cy="2895600"/>
          </a:xfrm>
          <a:prstGeom prst="rect">
            <a:avLst/>
          </a:prstGeom>
        </p:spPr>
      </p:pic>
      <p:sp>
        <p:nvSpPr>
          <p:cNvPr id="5" name="Ellipse 4">
            <a:extLst>
              <a:ext uri="{FF2B5EF4-FFF2-40B4-BE49-F238E27FC236}">
                <a16:creationId xmlns:a16="http://schemas.microsoft.com/office/drawing/2014/main" id="{DC42E8DE-1085-457B-7D47-CCCC7BCF9BB6}"/>
              </a:ext>
            </a:extLst>
          </p:cNvPr>
          <p:cNvSpPr/>
          <p:nvPr/>
        </p:nvSpPr>
        <p:spPr>
          <a:xfrm>
            <a:off x="1835524" y="1434266"/>
            <a:ext cx="504264" cy="48409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1F7E9238-1349-BB93-14CC-8BC9CD099863}"/>
              </a:ext>
            </a:extLst>
          </p:cNvPr>
          <p:cNvSpPr/>
          <p:nvPr/>
        </p:nvSpPr>
        <p:spPr>
          <a:xfrm>
            <a:off x="2680448" y="2205230"/>
            <a:ext cx="504264" cy="48409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DADCCE75-A394-CA9E-7396-282660F8B15F}"/>
              </a:ext>
            </a:extLst>
          </p:cNvPr>
          <p:cNvSpPr txBox="1"/>
          <p:nvPr/>
        </p:nvSpPr>
        <p:spPr>
          <a:xfrm>
            <a:off x="3042396" y="46835"/>
            <a:ext cx="3426235" cy="461665"/>
          </a:xfrm>
          <a:prstGeom prst="rect">
            <a:avLst/>
          </a:prstGeom>
          <a:noFill/>
        </p:spPr>
        <p:txBody>
          <a:bodyPr wrap="square" rtlCol="0">
            <a:spAutoFit/>
          </a:bodyPr>
          <a:lstStyle/>
          <a:p>
            <a:r>
              <a:rPr lang="nb-NO" sz="2400" dirty="0" err="1"/>
              <a:t>Replacing</a:t>
            </a:r>
            <a:r>
              <a:rPr lang="nb-NO" sz="2400" dirty="0"/>
              <a:t> stoppers</a:t>
            </a:r>
            <a:endParaRPr lang="en-US" sz="2400" dirty="0"/>
          </a:p>
        </p:txBody>
      </p:sp>
    </p:spTree>
    <p:extLst>
      <p:ext uri="{BB962C8B-B14F-4D97-AF65-F5344CB8AC3E}">
        <p14:creationId xmlns:p14="http://schemas.microsoft.com/office/powerpoint/2010/main" val="97282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069BE-7D35-FB19-BC7E-2D601ED89132}"/>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8EF6AFB2-9608-E56D-8741-93DEAABE6AC1}"/>
              </a:ext>
            </a:extLst>
          </p:cNvPr>
          <p:cNvSpPr txBox="1"/>
          <p:nvPr/>
        </p:nvSpPr>
        <p:spPr>
          <a:xfrm>
            <a:off x="4759883" y="-2298249"/>
            <a:ext cx="1704392" cy="553998"/>
          </a:xfrm>
          <a:prstGeom prst="rect">
            <a:avLst/>
          </a:prstGeom>
          <a:noFill/>
        </p:spPr>
        <p:txBody>
          <a:bodyPr wrap="square">
            <a:spAutoFit/>
          </a:bodyPr>
          <a:lstStyle/>
          <a:p>
            <a:r>
              <a:rPr lang="nb-NO" sz="1000" dirty="0"/>
              <a:t>Network </a:t>
            </a:r>
            <a:r>
              <a:rPr lang="nb-NO" sz="1000" dirty="0" err="1"/>
              <a:t>issue</a:t>
            </a:r>
            <a:r>
              <a:rPr lang="nb-NO" sz="1000" dirty="0"/>
              <a:t>:</a:t>
            </a:r>
          </a:p>
          <a:p>
            <a:endParaRPr lang="nb-NO" sz="1000" dirty="0"/>
          </a:p>
          <a:p>
            <a:endParaRPr lang="nb-NO" sz="1000" dirty="0"/>
          </a:p>
        </p:txBody>
      </p:sp>
      <p:pic>
        <p:nvPicPr>
          <p:cNvPr id="2050" name="Picture 2" descr="232,000+ Desktop Icons Stock Illustrations, Royalty-Free Vector Graphics &amp;  Clip Art - iStock | Computer desktop icons, Computer desktop icons vector,  Mac desktop icons">
            <a:extLst>
              <a:ext uri="{FF2B5EF4-FFF2-40B4-BE49-F238E27FC236}">
                <a16:creationId xmlns:a16="http://schemas.microsoft.com/office/drawing/2014/main" id="{14EB5519-8A46-AC1F-CF7C-0088291A9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334" y="1499346"/>
            <a:ext cx="1213597" cy="121359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ett pilkobling 3">
            <a:extLst>
              <a:ext uri="{FF2B5EF4-FFF2-40B4-BE49-F238E27FC236}">
                <a16:creationId xmlns:a16="http://schemas.microsoft.com/office/drawing/2014/main" id="{F0BC5E6E-E734-F2AB-D61E-A20B50C11D23}"/>
              </a:ext>
            </a:extLst>
          </p:cNvPr>
          <p:cNvCxnSpPr>
            <a:endCxn id="2050" idx="1"/>
          </p:cNvCxnSpPr>
          <p:nvPr/>
        </p:nvCxnSpPr>
        <p:spPr>
          <a:xfrm>
            <a:off x="389965" y="2106144"/>
            <a:ext cx="858369" cy="1"/>
          </a:xfrm>
          <a:prstGeom prst="straightConnector1">
            <a:avLst/>
          </a:prstGeom>
          <a:ln w="38100">
            <a:tailEnd type="triangle"/>
          </a:ln>
        </p:spPr>
        <p:style>
          <a:lnRef idx="2">
            <a:schemeClr val="accent6"/>
          </a:lnRef>
          <a:fillRef idx="0">
            <a:schemeClr val="accent6"/>
          </a:fillRef>
          <a:effectRef idx="1">
            <a:schemeClr val="accent6"/>
          </a:effectRef>
          <a:fontRef idx="minor">
            <a:schemeClr val="tx1"/>
          </a:fontRef>
        </p:style>
      </p:cxnSp>
      <p:sp>
        <p:nvSpPr>
          <p:cNvPr id="5" name="TekstSylinder 4">
            <a:extLst>
              <a:ext uri="{FF2B5EF4-FFF2-40B4-BE49-F238E27FC236}">
                <a16:creationId xmlns:a16="http://schemas.microsoft.com/office/drawing/2014/main" id="{682637E5-DC58-05C8-A2A5-5DD293843AC6}"/>
              </a:ext>
            </a:extLst>
          </p:cNvPr>
          <p:cNvSpPr txBox="1"/>
          <p:nvPr/>
        </p:nvSpPr>
        <p:spPr>
          <a:xfrm>
            <a:off x="389965" y="1719005"/>
            <a:ext cx="907676" cy="261610"/>
          </a:xfrm>
          <a:prstGeom prst="rect">
            <a:avLst/>
          </a:prstGeom>
          <a:noFill/>
        </p:spPr>
        <p:txBody>
          <a:bodyPr wrap="square" rtlCol="0">
            <a:spAutoFit/>
          </a:bodyPr>
          <a:lstStyle/>
          <a:p>
            <a:r>
              <a:rPr lang="nb-NO" sz="1100" dirty="0"/>
              <a:t>Ethernet</a:t>
            </a:r>
          </a:p>
        </p:txBody>
      </p:sp>
      <p:sp>
        <p:nvSpPr>
          <p:cNvPr id="6" name="TekstSylinder 5">
            <a:extLst>
              <a:ext uri="{FF2B5EF4-FFF2-40B4-BE49-F238E27FC236}">
                <a16:creationId xmlns:a16="http://schemas.microsoft.com/office/drawing/2014/main" id="{6497A8D4-C2A1-6752-D9FE-BE75C4B0FFB2}"/>
              </a:ext>
            </a:extLst>
          </p:cNvPr>
          <p:cNvSpPr txBox="1"/>
          <p:nvPr/>
        </p:nvSpPr>
        <p:spPr>
          <a:xfrm>
            <a:off x="1248334" y="1237736"/>
            <a:ext cx="1919006" cy="261610"/>
          </a:xfrm>
          <a:prstGeom prst="rect">
            <a:avLst/>
          </a:prstGeom>
          <a:noFill/>
        </p:spPr>
        <p:txBody>
          <a:bodyPr wrap="square" rtlCol="0">
            <a:spAutoFit/>
          </a:bodyPr>
          <a:lstStyle/>
          <a:p>
            <a:r>
              <a:rPr lang="nb-NO" sz="1100" dirty="0"/>
              <a:t>Enterprise Manager</a:t>
            </a:r>
          </a:p>
        </p:txBody>
      </p:sp>
      <p:pic>
        <p:nvPicPr>
          <p:cNvPr id="2054" name="Picture 6" descr="Wi-fi signal silhouette | Free SVG">
            <a:extLst>
              <a:ext uri="{FF2B5EF4-FFF2-40B4-BE49-F238E27FC236}">
                <a16:creationId xmlns:a16="http://schemas.microsoft.com/office/drawing/2014/main" id="{1AD92E97-4115-B644-3DD6-B196F56F6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91922" y="1593475"/>
            <a:ext cx="947339" cy="947339"/>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38294F3A-D5DF-B1BD-9564-4A3A9F566092}"/>
              </a:ext>
            </a:extLst>
          </p:cNvPr>
          <p:cNvSpPr txBox="1"/>
          <p:nvPr/>
        </p:nvSpPr>
        <p:spPr>
          <a:xfrm>
            <a:off x="389965" y="2215974"/>
            <a:ext cx="907676" cy="261610"/>
          </a:xfrm>
          <a:prstGeom prst="rect">
            <a:avLst/>
          </a:prstGeom>
          <a:noFill/>
        </p:spPr>
        <p:txBody>
          <a:bodyPr wrap="square" rtlCol="0">
            <a:spAutoFit/>
          </a:bodyPr>
          <a:lstStyle/>
          <a:p>
            <a:r>
              <a:rPr lang="nb-NO" sz="1100" dirty="0"/>
              <a:t>Linjenett</a:t>
            </a:r>
          </a:p>
        </p:txBody>
      </p:sp>
      <p:sp>
        <p:nvSpPr>
          <p:cNvPr id="9" name="TekstSylinder 8">
            <a:extLst>
              <a:ext uri="{FF2B5EF4-FFF2-40B4-BE49-F238E27FC236}">
                <a16:creationId xmlns:a16="http://schemas.microsoft.com/office/drawing/2014/main" id="{EF73FE6C-2856-C736-2361-724A013D3329}"/>
              </a:ext>
            </a:extLst>
          </p:cNvPr>
          <p:cNvSpPr txBox="1"/>
          <p:nvPr/>
        </p:nvSpPr>
        <p:spPr>
          <a:xfrm>
            <a:off x="3007938" y="1237736"/>
            <a:ext cx="907676" cy="261610"/>
          </a:xfrm>
          <a:prstGeom prst="rect">
            <a:avLst/>
          </a:prstGeom>
          <a:noFill/>
        </p:spPr>
        <p:txBody>
          <a:bodyPr wrap="square" rtlCol="0">
            <a:spAutoFit/>
          </a:bodyPr>
          <a:lstStyle/>
          <a:p>
            <a:r>
              <a:rPr lang="nb-NO" sz="1100" dirty="0" err="1"/>
              <a:t>Wi-Fi</a:t>
            </a:r>
            <a:endParaRPr lang="nb-NO" sz="1100" dirty="0"/>
          </a:p>
        </p:txBody>
      </p:sp>
      <p:pic>
        <p:nvPicPr>
          <p:cNvPr id="2056" name="Picture 8" descr="LD Series">
            <a:extLst>
              <a:ext uri="{FF2B5EF4-FFF2-40B4-BE49-F238E27FC236}">
                <a16:creationId xmlns:a16="http://schemas.microsoft.com/office/drawing/2014/main" id="{49025FFC-E1E4-E126-CB68-E7BF719B71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6212" y="1554977"/>
            <a:ext cx="1162050" cy="985838"/>
          </a:xfrm>
          <a:prstGeom prst="rect">
            <a:avLst/>
          </a:prstGeom>
          <a:noFill/>
          <a:extLst>
            <a:ext uri="{909E8E84-426E-40DD-AFC4-6F175D3DCCD1}">
              <a14:hiddenFill xmlns:a14="http://schemas.microsoft.com/office/drawing/2010/main">
                <a:solidFill>
                  <a:srgbClr val="FFFFFF"/>
                </a:solidFill>
              </a14:hiddenFill>
            </a:ext>
          </a:extLst>
        </p:spPr>
      </p:pic>
      <p:sp>
        <p:nvSpPr>
          <p:cNvPr id="10" name="TekstSylinder 9">
            <a:extLst>
              <a:ext uri="{FF2B5EF4-FFF2-40B4-BE49-F238E27FC236}">
                <a16:creationId xmlns:a16="http://schemas.microsoft.com/office/drawing/2014/main" id="{5F6345A5-FB1C-D3EE-3701-867BC77FB67A}"/>
              </a:ext>
            </a:extLst>
          </p:cNvPr>
          <p:cNvSpPr txBox="1"/>
          <p:nvPr/>
        </p:nvSpPr>
        <p:spPr>
          <a:xfrm>
            <a:off x="4007783" y="1214506"/>
            <a:ext cx="907676" cy="261610"/>
          </a:xfrm>
          <a:prstGeom prst="rect">
            <a:avLst/>
          </a:prstGeom>
          <a:noFill/>
        </p:spPr>
        <p:txBody>
          <a:bodyPr wrap="square" rtlCol="0">
            <a:spAutoFit/>
          </a:bodyPr>
          <a:lstStyle/>
          <a:p>
            <a:r>
              <a:rPr lang="nb-NO" sz="1100" dirty="0"/>
              <a:t>AIV</a:t>
            </a:r>
          </a:p>
        </p:txBody>
      </p:sp>
      <p:sp>
        <p:nvSpPr>
          <p:cNvPr id="12" name="TekstSylinder 11">
            <a:extLst>
              <a:ext uri="{FF2B5EF4-FFF2-40B4-BE49-F238E27FC236}">
                <a16:creationId xmlns:a16="http://schemas.microsoft.com/office/drawing/2014/main" id="{B62F7F51-6E5E-0CA7-F413-B654565F6750}"/>
              </a:ext>
            </a:extLst>
          </p:cNvPr>
          <p:cNvSpPr txBox="1"/>
          <p:nvPr/>
        </p:nvSpPr>
        <p:spPr>
          <a:xfrm>
            <a:off x="6096000" y="684785"/>
            <a:ext cx="4886325" cy="3323987"/>
          </a:xfrm>
          <a:prstGeom prst="rect">
            <a:avLst/>
          </a:prstGeom>
          <a:noFill/>
        </p:spPr>
        <p:txBody>
          <a:bodyPr wrap="square">
            <a:spAutoFit/>
          </a:bodyPr>
          <a:lstStyle/>
          <a:p>
            <a:r>
              <a:rPr lang="nb-NO" sz="1000" b="1" dirty="0"/>
              <a:t>Network problems:</a:t>
            </a:r>
          </a:p>
          <a:p>
            <a:endParaRPr lang="nb-NO" sz="1000" dirty="0"/>
          </a:p>
          <a:p>
            <a:r>
              <a:rPr lang="nb-NO" sz="1000" dirty="0"/>
              <a:t>It has </a:t>
            </a:r>
            <a:r>
              <a:rPr lang="nb-NO" sz="1000" dirty="0" err="1"/>
              <a:t>been</a:t>
            </a:r>
            <a:r>
              <a:rPr lang="nb-NO" sz="1000" dirty="0"/>
              <a:t> an </a:t>
            </a:r>
            <a:r>
              <a:rPr lang="nb-NO" sz="1000" dirty="0" err="1"/>
              <a:t>exaggerated</a:t>
            </a:r>
            <a:r>
              <a:rPr lang="nb-NO" sz="1000" dirty="0"/>
              <a:t> problem </a:t>
            </a:r>
            <a:r>
              <a:rPr lang="nb-NO" sz="1000" dirty="0" err="1"/>
              <a:t>that</a:t>
            </a:r>
            <a:r>
              <a:rPr lang="nb-NO" sz="1000" dirty="0"/>
              <a:t> has led to </a:t>
            </a:r>
            <a:r>
              <a:rPr lang="nb-NO" sz="1000" dirty="0" err="1"/>
              <a:t>misunderstandings</a:t>
            </a:r>
            <a:r>
              <a:rPr lang="nb-NO" sz="1000" dirty="0"/>
              <a:t> and </a:t>
            </a:r>
            <a:r>
              <a:rPr lang="nb-NO" sz="1000" dirty="0" err="1"/>
              <a:t>frustration</a:t>
            </a:r>
            <a:r>
              <a:rPr lang="nb-NO" sz="1000" dirty="0"/>
              <a:t>.</a:t>
            </a:r>
          </a:p>
          <a:p>
            <a:r>
              <a:rPr lang="nb-NO" sz="1000" dirty="0" err="1"/>
              <a:t>There</a:t>
            </a:r>
            <a:r>
              <a:rPr lang="nb-NO" sz="1000" dirty="0"/>
              <a:t> is </a:t>
            </a:r>
            <a:r>
              <a:rPr lang="nb-NO" sz="1000" dirty="0" err="1"/>
              <a:t>rarely</a:t>
            </a:r>
            <a:r>
              <a:rPr lang="nb-NO" sz="1000" dirty="0"/>
              <a:t> talk </a:t>
            </a:r>
            <a:r>
              <a:rPr lang="nb-NO" sz="1000" dirty="0" err="1"/>
              <a:t>of</a:t>
            </a:r>
            <a:r>
              <a:rPr lang="nb-NO" sz="1000" dirty="0"/>
              <a:t> problems </a:t>
            </a:r>
            <a:r>
              <a:rPr lang="nb-NO" sz="1000" dirty="0" err="1"/>
              <a:t>with</a:t>
            </a:r>
            <a:r>
              <a:rPr lang="nb-NO" sz="1000" dirty="0"/>
              <a:t> </a:t>
            </a:r>
            <a:r>
              <a:rPr lang="nb-NO" sz="1000" dirty="0" err="1"/>
              <a:t>the</a:t>
            </a:r>
            <a:r>
              <a:rPr lang="nb-NO" sz="1000" dirty="0"/>
              <a:t> </a:t>
            </a:r>
            <a:r>
              <a:rPr lang="nb-NO" sz="1000" dirty="0" err="1"/>
              <a:t>network</a:t>
            </a:r>
            <a:r>
              <a:rPr lang="nb-NO" sz="1000" dirty="0"/>
              <a:t>.</a:t>
            </a:r>
          </a:p>
          <a:p>
            <a:endParaRPr lang="nb-NO" sz="1000" dirty="0"/>
          </a:p>
          <a:p>
            <a:r>
              <a:rPr lang="nb-NO" sz="1000" dirty="0"/>
              <a:t>- </a:t>
            </a:r>
            <a:r>
              <a:rPr lang="nb-NO" sz="1000" dirty="0" err="1"/>
              <a:t>What</a:t>
            </a:r>
            <a:r>
              <a:rPr lang="nb-NO" sz="1000" dirty="0"/>
              <a:t> </a:t>
            </a:r>
            <a:r>
              <a:rPr lang="nb-NO" sz="1000" dirty="0" err="1"/>
              <a:t>happens</a:t>
            </a:r>
            <a:r>
              <a:rPr lang="nb-NO" sz="1000" dirty="0"/>
              <a:t> 9 times </a:t>
            </a:r>
            <a:r>
              <a:rPr lang="nb-NO" sz="1000" dirty="0" err="1"/>
              <a:t>out</a:t>
            </a:r>
            <a:r>
              <a:rPr lang="nb-NO" sz="1000" dirty="0"/>
              <a:t> </a:t>
            </a:r>
            <a:r>
              <a:rPr lang="nb-NO" sz="1000" dirty="0" err="1"/>
              <a:t>of</a:t>
            </a:r>
            <a:r>
              <a:rPr lang="nb-NO" sz="1000" dirty="0"/>
              <a:t> 10 is </a:t>
            </a:r>
            <a:r>
              <a:rPr lang="nb-NO" sz="1000" dirty="0" err="1"/>
              <a:t>that</a:t>
            </a:r>
            <a:r>
              <a:rPr lang="nb-NO" sz="1000" dirty="0"/>
              <a:t> </a:t>
            </a:r>
            <a:r>
              <a:rPr lang="nb-NO" sz="1000" dirty="0" err="1"/>
              <a:t>there</a:t>
            </a:r>
            <a:r>
              <a:rPr lang="nb-NO" sz="1000" dirty="0"/>
              <a:t> is </a:t>
            </a:r>
            <a:r>
              <a:rPr lang="nb-NO" sz="1000" dirty="0" err="1"/>
              <a:t>interference</a:t>
            </a:r>
            <a:r>
              <a:rPr lang="nb-NO" sz="1000" dirty="0"/>
              <a:t> </a:t>
            </a:r>
            <a:r>
              <a:rPr lang="nb-NO" sz="1000" dirty="0" err="1"/>
              <a:t>on</a:t>
            </a:r>
            <a:r>
              <a:rPr lang="nb-NO" sz="1000" dirty="0"/>
              <a:t> </a:t>
            </a:r>
            <a:r>
              <a:rPr lang="nb-NO" sz="1000" dirty="0" err="1"/>
              <a:t>the</a:t>
            </a:r>
            <a:r>
              <a:rPr lang="nb-NO" sz="1000" dirty="0"/>
              <a:t> 2.4 GHz </a:t>
            </a:r>
            <a:r>
              <a:rPr lang="nb-NO" sz="1000" dirty="0" err="1"/>
              <a:t>frequency</a:t>
            </a:r>
            <a:r>
              <a:rPr lang="nb-NO" sz="1000" dirty="0"/>
              <a:t>.</a:t>
            </a:r>
          </a:p>
          <a:p>
            <a:r>
              <a:rPr lang="nb-NO" sz="1000" dirty="0"/>
              <a:t>- This </a:t>
            </a:r>
            <a:r>
              <a:rPr lang="nb-NO" sz="1000" dirty="0" err="1"/>
              <a:t>causes</a:t>
            </a:r>
            <a:r>
              <a:rPr lang="nb-NO" sz="1000" dirty="0"/>
              <a:t> </a:t>
            </a:r>
            <a:r>
              <a:rPr lang="nb-NO" sz="1000" dirty="0" err="1"/>
              <a:t>the</a:t>
            </a:r>
            <a:r>
              <a:rPr lang="nb-NO" sz="1000" dirty="0"/>
              <a:t> </a:t>
            </a:r>
            <a:r>
              <a:rPr lang="nb-NO" sz="1000" dirty="0" err="1"/>
              <a:t>AIVs</a:t>
            </a:r>
            <a:r>
              <a:rPr lang="nb-NO" sz="1000" dirty="0"/>
              <a:t> to lose </a:t>
            </a:r>
            <a:r>
              <a:rPr lang="nb-NO" sz="1000" dirty="0" err="1"/>
              <a:t>the</a:t>
            </a:r>
            <a:r>
              <a:rPr lang="nb-NO" sz="1000" dirty="0"/>
              <a:t> </a:t>
            </a:r>
            <a:r>
              <a:rPr lang="nb-NO" sz="1000" dirty="0" err="1"/>
              <a:t>Wi-Fi</a:t>
            </a:r>
            <a:r>
              <a:rPr lang="nb-NO" sz="1000" dirty="0"/>
              <a:t> signal.</a:t>
            </a:r>
          </a:p>
          <a:p>
            <a:r>
              <a:rPr lang="nb-NO" sz="1000" dirty="0"/>
              <a:t>- </a:t>
            </a:r>
            <a:r>
              <a:rPr lang="nb-NO" sz="1000" dirty="0" err="1"/>
              <a:t>When</a:t>
            </a:r>
            <a:r>
              <a:rPr lang="nb-NO" sz="1000" dirty="0"/>
              <a:t> all </a:t>
            </a:r>
            <a:r>
              <a:rPr lang="nb-NO" sz="1000" dirty="0" err="1"/>
              <a:t>the</a:t>
            </a:r>
            <a:r>
              <a:rPr lang="nb-NO" sz="1000" dirty="0"/>
              <a:t> </a:t>
            </a:r>
            <a:r>
              <a:rPr lang="nb-NO" sz="1000" dirty="0" err="1"/>
              <a:t>AIVs</a:t>
            </a:r>
            <a:r>
              <a:rPr lang="nb-NO" sz="1000" dirty="0"/>
              <a:t> </a:t>
            </a:r>
            <a:r>
              <a:rPr lang="nb-NO" sz="1000" dirty="0" err="1"/>
              <a:t>try</a:t>
            </a:r>
            <a:r>
              <a:rPr lang="nb-NO" sz="1000" dirty="0"/>
              <a:t> to </a:t>
            </a:r>
            <a:r>
              <a:rPr lang="nb-NO" sz="1000" dirty="0" err="1"/>
              <a:t>reconnect</a:t>
            </a:r>
            <a:r>
              <a:rPr lang="nb-NO" sz="1000" dirty="0"/>
              <a:t> at </a:t>
            </a:r>
            <a:r>
              <a:rPr lang="nb-NO" sz="1000" dirty="0" err="1"/>
              <a:t>the</a:t>
            </a:r>
            <a:r>
              <a:rPr lang="nb-NO" sz="1000" dirty="0"/>
              <a:t> same time, it </a:t>
            </a:r>
            <a:r>
              <a:rPr lang="nb-NO" sz="1000" dirty="0" err="1"/>
              <a:t>becomes</a:t>
            </a:r>
            <a:r>
              <a:rPr lang="nb-NO" sz="1000" dirty="0"/>
              <a:t> </a:t>
            </a:r>
            <a:r>
              <a:rPr lang="nb-NO" sz="1000" dirty="0" err="1"/>
              <a:t>too</a:t>
            </a:r>
            <a:r>
              <a:rPr lang="nb-NO" sz="1000" dirty="0"/>
              <a:t> </a:t>
            </a:r>
            <a:r>
              <a:rPr lang="nb-NO" sz="1000" dirty="0" err="1"/>
              <a:t>much</a:t>
            </a:r>
            <a:r>
              <a:rPr lang="nb-NO" sz="1000" dirty="0"/>
              <a:t>.</a:t>
            </a:r>
          </a:p>
          <a:p>
            <a:endParaRPr lang="nb-NO" sz="1000" dirty="0"/>
          </a:p>
          <a:p>
            <a:r>
              <a:rPr lang="nb-NO" sz="1000" dirty="0"/>
              <a:t>The </a:t>
            </a:r>
            <a:r>
              <a:rPr lang="nb-NO" sz="1000" dirty="0" err="1"/>
              <a:t>solution</a:t>
            </a:r>
            <a:r>
              <a:rPr lang="nb-NO" sz="1000" dirty="0"/>
              <a:t> is to turn </a:t>
            </a:r>
            <a:r>
              <a:rPr lang="nb-NO" sz="1000" dirty="0" err="1"/>
              <a:t>off</a:t>
            </a:r>
            <a:r>
              <a:rPr lang="nb-NO" sz="1000" dirty="0"/>
              <a:t> </a:t>
            </a:r>
            <a:r>
              <a:rPr lang="nb-NO" sz="1000" dirty="0" err="1"/>
              <a:t>the</a:t>
            </a:r>
            <a:r>
              <a:rPr lang="nb-NO" sz="1000" dirty="0"/>
              <a:t> </a:t>
            </a:r>
            <a:r>
              <a:rPr lang="nb-NO" sz="1000" dirty="0" err="1"/>
              <a:t>AIVs</a:t>
            </a:r>
            <a:r>
              <a:rPr lang="nb-NO" sz="1000" dirty="0"/>
              <a:t> and start </a:t>
            </a:r>
            <a:r>
              <a:rPr lang="nb-NO" sz="1000" dirty="0" err="1"/>
              <a:t>them</a:t>
            </a:r>
            <a:r>
              <a:rPr lang="nb-NO" sz="1000" dirty="0"/>
              <a:t> up a </a:t>
            </a:r>
            <a:r>
              <a:rPr lang="nb-NO" sz="1000" dirty="0" err="1"/>
              <a:t>few</a:t>
            </a:r>
            <a:r>
              <a:rPr lang="nb-NO" sz="1000" dirty="0"/>
              <a:t> at a time.</a:t>
            </a:r>
          </a:p>
          <a:p>
            <a:endParaRPr lang="nb-NO" sz="1000" dirty="0"/>
          </a:p>
          <a:p>
            <a:r>
              <a:rPr lang="nb-NO" sz="1000" dirty="0"/>
              <a:t>- </a:t>
            </a:r>
            <a:r>
              <a:rPr lang="nb-NO" sz="1000" dirty="0" err="1"/>
              <a:t>Everything</a:t>
            </a:r>
            <a:r>
              <a:rPr lang="nb-NO" sz="1000" dirty="0"/>
              <a:t> in </a:t>
            </a:r>
            <a:r>
              <a:rPr lang="nb-NO" sz="1000" dirty="0" err="1"/>
              <a:t>the</a:t>
            </a:r>
            <a:r>
              <a:rPr lang="nb-NO" sz="1000" dirty="0"/>
              <a:t> </a:t>
            </a:r>
            <a:r>
              <a:rPr lang="nb-NO" sz="1000" dirty="0" err="1"/>
              <a:t>factory</a:t>
            </a:r>
            <a:r>
              <a:rPr lang="nb-NO" sz="1000" dirty="0"/>
              <a:t> is </a:t>
            </a:r>
            <a:r>
              <a:rPr lang="nb-NO" sz="1000" dirty="0" err="1"/>
              <a:t>on</a:t>
            </a:r>
            <a:r>
              <a:rPr lang="nb-NO" sz="1000" dirty="0"/>
              <a:t> </a:t>
            </a:r>
            <a:r>
              <a:rPr lang="nb-NO" sz="1000" dirty="0" err="1"/>
              <a:t>the</a:t>
            </a:r>
            <a:r>
              <a:rPr lang="nb-NO" sz="1000" dirty="0"/>
              <a:t> 2.4 GHz.</a:t>
            </a:r>
          </a:p>
          <a:p>
            <a:r>
              <a:rPr lang="nb-NO" sz="1000" dirty="0"/>
              <a:t>- The </a:t>
            </a:r>
            <a:r>
              <a:rPr lang="nb-NO" sz="1000" dirty="0" err="1"/>
              <a:t>AIVs</a:t>
            </a:r>
            <a:r>
              <a:rPr lang="nb-NO" sz="1000" dirty="0"/>
              <a:t> </a:t>
            </a:r>
            <a:r>
              <a:rPr lang="nb-NO" sz="1000" dirty="0" err="1"/>
              <a:t>are</a:t>
            </a:r>
            <a:r>
              <a:rPr lang="nb-NO" sz="1000" dirty="0"/>
              <a:t> </a:t>
            </a:r>
            <a:r>
              <a:rPr lang="nb-NO" sz="1000" dirty="0" err="1"/>
              <a:t>only</a:t>
            </a:r>
            <a:r>
              <a:rPr lang="nb-NO" sz="1000" dirty="0"/>
              <a:t> </a:t>
            </a:r>
            <a:r>
              <a:rPr lang="nb-NO" sz="1000" dirty="0" err="1"/>
              <a:t>compatible</a:t>
            </a:r>
            <a:r>
              <a:rPr lang="nb-NO" sz="1000" dirty="0"/>
              <a:t> </a:t>
            </a:r>
            <a:r>
              <a:rPr lang="nb-NO" sz="1000" dirty="0" err="1"/>
              <a:t>with</a:t>
            </a:r>
            <a:r>
              <a:rPr lang="nb-NO" sz="1000" dirty="0"/>
              <a:t> 2.4 GHz.</a:t>
            </a:r>
          </a:p>
          <a:p>
            <a:r>
              <a:rPr lang="nb-NO" sz="1000" dirty="0"/>
              <a:t>- </a:t>
            </a:r>
            <a:r>
              <a:rPr lang="nb-NO" sz="1000" dirty="0" err="1"/>
              <a:t>Possibility</a:t>
            </a:r>
            <a:r>
              <a:rPr lang="nb-NO" sz="1000" dirty="0"/>
              <a:t> to </a:t>
            </a:r>
            <a:r>
              <a:rPr lang="nb-NO" sz="1000" dirty="0" err="1"/>
              <a:t>move</a:t>
            </a:r>
            <a:r>
              <a:rPr lang="nb-NO" sz="1000" dirty="0"/>
              <a:t> </a:t>
            </a:r>
            <a:r>
              <a:rPr lang="nb-NO" sz="1000" dirty="0" err="1"/>
              <a:t>other</a:t>
            </a:r>
            <a:r>
              <a:rPr lang="nb-NO" sz="1000" dirty="0"/>
              <a:t> </a:t>
            </a:r>
            <a:r>
              <a:rPr lang="nb-NO" sz="1000" dirty="0" err="1"/>
              <a:t>equipment</a:t>
            </a:r>
            <a:r>
              <a:rPr lang="nb-NO" sz="1000" dirty="0"/>
              <a:t> and </a:t>
            </a:r>
            <a:r>
              <a:rPr lang="nb-NO" sz="1000" dirty="0" err="1"/>
              <a:t>Wi-Fi</a:t>
            </a:r>
            <a:r>
              <a:rPr lang="nb-NO" sz="1000" dirty="0"/>
              <a:t> </a:t>
            </a:r>
            <a:r>
              <a:rPr lang="nb-NO" sz="1000" dirty="0" err="1"/>
              <a:t>networks</a:t>
            </a:r>
            <a:r>
              <a:rPr lang="nb-NO" sz="1000" dirty="0"/>
              <a:t> to </a:t>
            </a:r>
            <a:r>
              <a:rPr lang="nb-NO" sz="1000" dirty="0" err="1"/>
              <a:t>the</a:t>
            </a:r>
            <a:r>
              <a:rPr lang="nb-NO" sz="1000" dirty="0"/>
              <a:t> 5Ghz </a:t>
            </a:r>
            <a:r>
              <a:rPr lang="nb-NO" sz="1000" dirty="0" err="1"/>
              <a:t>frequency</a:t>
            </a:r>
            <a:r>
              <a:rPr lang="nb-NO" sz="1000" dirty="0"/>
              <a:t>.</a:t>
            </a:r>
          </a:p>
          <a:p>
            <a:endParaRPr lang="nb-NO" sz="1000" dirty="0"/>
          </a:p>
          <a:p>
            <a:r>
              <a:rPr lang="nb-NO" sz="1000" dirty="0" err="1"/>
              <a:t>Measures</a:t>
            </a:r>
            <a:r>
              <a:rPr lang="nb-NO" sz="1000" dirty="0"/>
              <a:t>:</a:t>
            </a:r>
          </a:p>
          <a:p>
            <a:r>
              <a:rPr lang="nb-NO" sz="1000" dirty="0"/>
              <a:t>-. </a:t>
            </a:r>
            <a:r>
              <a:rPr lang="nb-NO" sz="1000" dirty="0" err="1"/>
              <a:t>Shiftlead</a:t>
            </a:r>
            <a:r>
              <a:rPr lang="nb-NO" sz="1000" dirty="0"/>
              <a:t> and operator training and </a:t>
            </a:r>
            <a:r>
              <a:rPr lang="nb-NO" sz="1000" dirty="0" err="1"/>
              <a:t>awareness</a:t>
            </a:r>
            <a:r>
              <a:rPr lang="nb-NO" sz="1000" dirty="0"/>
              <a:t>.</a:t>
            </a:r>
          </a:p>
          <a:p>
            <a:r>
              <a:rPr lang="nb-NO" sz="1000" dirty="0"/>
              <a:t>- </a:t>
            </a:r>
            <a:r>
              <a:rPr lang="nb-NO" sz="1000" dirty="0" err="1"/>
              <a:t>Increased</a:t>
            </a:r>
            <a:r>
              <a:rPr lang="nb-NO" sz="1000" dirty="0"/>
              <a:t> </a:t>
            </a:r>
            <a:r>
              <a:rPr lang="nb-NO" sz="1000" dirty="0" err="1"/>
              <a:t>understanding</a:t>
            </a:r>
            <a:r>
              <a:rPr lang="nb-NO" sz="1000" dirty="0"/>
              <a:t> </a:t>
            </a:r>
            <a:r>
              <a:rPr lang="nb-NO" sz="1000" dirty="0" err="1"/>
              <a:t>of</a:t>
            </a:r>
            <a:r>
              <a:rPr lang="nb-NO" sz="1000" dirty="0"/>
              <a:t> </a:t>
            </a:r>
            <a:r>
              <a:rPr lang="nb-NO" sz="1000" dirty="0" err="1"/>
              <a:t>how</a:t>
            </a:r>
            <a:r>
              <a:rPr lang="nb-NO" sz="1000" dirty="0"/>
              <a:t> </a:t>
            </a:r>
            <a:r>
              <a:rPr lang="nb-NO" sz="1000" dirty="0" err="1"/>
              <a:t>the</a:t>
            </a:r>
            <a:r>
              <a:rPr lang="nb-NO" sz="1000" dirty="0"/>
              <a:t> </a:t>
            </a:r>
            <a:r>
              <a:rPr lang="nb-NO" sz="1000" dirty="0" err="1"/>
              <a:t>AIVs</a:t>
            </a:r>
            <a:r>
              <a:rPr lang="nb-NO" sz="1000" dirty="0"/>
              <a:t> </a:t>
            </a:r>
            <a:r>
              <a:rPr lang="nb-NO" sz="1000" dirty="0" err="1"/>
              <a:t>work</a:t>
            </a:r>
            <a:r>
              <a:rPr lang="nb-NO" sz="1000" dirty="0"/>
              <a:t>.</a:t>
            </a:r>
          </a:p>
          <a:p>
            <a:r>
              <a:rPr lang="nb-NO" sz="1000" dirty="0"/>
              <a:t>- Training in </a:t>
            </a:r>
            <a:r>
              <a:rPr lang="nb-NO" sz="1000" dirty="0" err="1"/>
              <a:t>how</a:t>
            </a:r>
            <a:r>
              <a:rPr lang="nb-NO" sz="1000" dirty="0"/>
              <a:t> to ping </a:t>
            </a:r>
            <a:r>
              <a:rPr lang="nb-NO" sz="1000" dirty="0" err="1"/>
              <a:t>the</a:t>
            </a:r>
            <a:r>
              <a:rPr lang="nb-NO" sz="1000" dirty="0"/>
              <a:t> </a:t>
            </a:r>
            <a:r>
              <a:rPr lang="nb-NO" sz="1000" dirty="0" err="1"/>
              <a:t>AIVs</a:t>
            </a:r>
            <a:r>
              <a:rPr lang="nb-NO" sz="1000" dirty="0"/>
              <a:t> to </a:t>
            </a:r>
            <a:r>
              <a:rPr lang="nb-NO" sz="1000" dirty="0" err="1"/>
              <a:t>see</a:t>
            </a:r>
            <a:r>
              <a:rPr lang="nb-NO" sz="1000" dirty="0"/>
              <a:t> </a:t>
            </a:r>
            <a:r>
              <a:rPr lang="nb-NO" sz="1000" dirty="0" err="1"/>
              <a:t>the</a:t>
            </a:r>
            <a:r>
              <a:rPr lang="nb-NO" sz="1000" dirty="0"/>
              <a:t> </a:t>
            </a:r>
            <a:r>
              <a:rPr lang="nb-NO" sz="1000" dirty="0" err="1"/>
              <a:t>load</a:t>
            </a:r>
            <a:r>
              <a:rPr lang="nb-NO" sz="1000" dirty="0"/>
              <a:t> and </a:t>
            </a:r>
            <a:r>
              <a:rPr lang="nb-NO" sz="1000" dirty="0" err="1"/>
              <a:t>traffic</a:t>
            </a:r>
            <a:r>
              <a:rPr lang="nb-NO" sz="1000" dirty="0"/>
              <a:t>.</a:t>
            </a:r>
          </a:p>
        </p:txBody>
      </p:sp>
      <p:sp>
        <p:nvSpPr>
          <p:cNvPr id="13" name="TekstSylinder 12">
            <a:extLst>
              <a:ext uri="{FF2B5EF4-FFF2-40B4-BE49-F238E27FC236}">
                <a16:creationId xmlns:a16="http://schemas.microsoft.com/office/drawing/2014/main" id="{7D626104-D3B7-5AF0-485E-53ED4BE1CFC1}"/>
              </a:ext>
            </a:extLst>
          </p:cNvPr>
          <p:cNvSpPr txBox="1"/>
          <p:nvPr/>
        </p:nvSpPr>
        <p:spPr>
          <a:xfrm>
            <a:off x="3042396" y="46835"/>
            <a:ext cx="3426235" cy="461665"/>
          </a:xfrm>
          <a:prstGeom prst="rect">
            <a:avLst/>
          </a:prstGeom>
          <a:noFill/>
        </p:spPr>
        <p:txBody>
          <a:bodyPr wrap="square" rtlCol="0">
            <a:spAutoFit/>
          </a:bodyPr>
          <a:lstStyle/>
          <a:p>
            <a:r>
              <a:rPr lang="nb-NO" sz="2400" dirty="0"/>
              <a:t>Network </a:t>
            </a:r>
            <a:r>
              <a:rPr lang="nb-NO" sz="2400" dirty="0" err="1"/>
              <a:t>issues</a:t>
            </a:r>
            <a:endParaRPr lang="en-US" sz="2400" dirty="0"/>
          </a:p>
        </p:txBody>
      </p:sp>
    </p:spTree>
    <p:extLst>
      <p:ext uri="{BB962C8B-B14F-4D97-AF65-F5344CB8AC3E}">
        <p14:creationId xmlns:p14="http://schemas.microsoft.com/office/powerpoint/2010/main" val="90676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31E18-8242-882E-1BF8-67BE30A1DE6E}"/>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E5AE5A2A-5259-5250-942E-2B3424619D52}"/>
              </a:ext>
            </a:extLst>
          </p:cNvPr>
          <p:cNvSpPr txBox="1"/>
          <p:nvPr/>
        </p:nvSpPr>
        <p:spPr>
          <a:xfrm>
            <a:off x="4759883" y="-2298249"/>
            <a:ext cx="1704392" cy="553998"/>
          </a:xfrm>
          <a:prstGeom prst="rect">
            <a:avLst/>
          </a:prstGeom>
          <a:noFill/>
        </p:spPr>
        <p:txBody>
          <a:bodyPr wrap="square">
            <a:spAutoFit/>
          </a:bodyPr>
          <a:lstStyle/>
          <a:p>
            <a:r>
              <a:rPr lang="nb-NO" sz="1000" dirty="0"/>
              <a:t>Network </a:t>
            </a:r>
            <a:r>
              <a:rPr lang="nb-NO" sz="1000" dirty="0" err="1"/>
              <a:t>issue</a:t>
            </a:r>
            <a:r>
              <a:rPr lang="nb-NO" sz="1000" dirty="0"/>
              <a:t>:</a:t>
            </a:r>
          </a:p>
          <a:p>
            <a:endParaRPr lang="nb-NO" sz="1000" dirty="0"/>
          </a:p>
          <a:p>
            <a:endParaRPr lang="nb-NO" sz="1000" dirty="0"/>
          </a:p>
        </p:txBody>
      </p:sp>
      <p:sp>
        <p:nvSpPr>
          <p:cNvPr id="12" name="TekstSylinder 11">
            <a:extLst>
              <a:ext uri="{FF2B5EF4-FFF2-40B4-BE49-F238E27FC236}">
                <a16:creationId xmlns:a16="http://schemas.microsoft.com/office/drawing/2014/main" id="{35604EFB-F9EE-EF35-46F2-48E3BAF75540}"/>
              </a:ext>
            </a:extLst>
          </p:cNvPr>
          <p:cNvSpPr txBox="1"/>
          <p:nvPr/>
        </p:nvSpPr>
        <p:spPr>
          <a:xfrm>
            <a:off x="1524000" y="678062"/>
            <a:ext cx="4886325" cy="1169551"/>
          </a:xfrm>
          <a:prstGeom prst="rect">
            <a:avLst/>
          </a:prstGeom>
          <a:noFill/>
        </p:spPr>
        <p:txBody>
          <a:bodyPr wrap="square">
            <a:spAutoFit/>
          </a:bodyPr>
          <a:lstStyle/>
          <a:p>
            <a:r>
              <a:rPr lang="nb-NO" sz="1000" b="1" dirty="0" err="1"/>
              <a:t>Omron</a:t>
            </a:r>
            <a:r>
              <a:rPr lang="nb-NO" sz="1000" b="1" dirty="0"/>
              <a:t>/Intek</a:t>
            </a:r>
          </a:p>
          <a:p>
            <a:endParaRPr lang="nb-NO" sz="1000" b="1" dirty="0"/>
          </a:p>
          <a:p>
            <a:pPr marL="171450" indent="-171450">
              <a:buFontTx/>
              <a:buChar char="-"/>
            </a:pPr>
            <a:r>
              <a:rPr lang="nb-NO" sz="1000" dirty="0" err="1"/>
              <a:t>Sometimes</a:t>
            </a:r>
            <a:r>
              <a:rPr lang="nb-NO" sz="1000" dirty="0"/>
              <a:t> </a:t>
            </a:r>
            <a:r>
              <a:rPr lang="nb-NO" sz="1000" dirty="0" err="1"/>
              <a:t>the</a:t>
            </a:r>
            <a:r>
              <a:rPr lang="nb-NO" sz="1000" dirty="0"/>
              <a:t> AIV </a:t>
            </a:r>
            <a:r>
              <a:rPr lang="nb-NO" sz="1000" dirty="0" err="1"/>
              <a:t>coming</a:t>
            </a:r>
            <a:r>
              <a:rPr lang="nb-NO" sz="1000" dirty="0"/>
              <a:t> from Cell2 (203) </a:t>
            </a:r>
            <a:r>
              <a:rPr lang="nb-NO" sz="1000" dirty="0" err="1"/>
              <a:t>delivering</a:t>
            </a:r>
            <a:r>
              <a:rPr lang="nb-NO" sz="1000" dirty="0"/>
              <a:t> to Cell4 (403) miss </a:t>
            </a:r>
            <a:r>
              <a:rPr lang="nb-NO" sz="1000" dirty="0" err="1"/>
              <a:t>the</a:t>
            </a:r>
            <a:r>
              <a:rPr lang="nb-NO" sz="1000" dirty="0"/>
              <a:t> </a:t>
            </a:r>
            <a:r>
              <a:rPr lang="nb-NO" sz="1000" dirty="0" err="1"/>
              <a:t>delivery</a:t>
            </a:r>
            <a:r>
              <a:rPr lang="nb-NO" sz="1000" dirty="0"/>
              <a:t> </a:t>
            </a:r>
            <a:r>
              <a:rPr lang="nb-NO" sz="1000" dirty="0" err="1"/>
              <a:t>path</a:t>
            </a:r>
            <a:r>
              <a:rPr lang="nb-NO" sz="1000" dirty="0"/>
              <a:t> by 1,5meters.</a:t>
            </a:r>
          </a:p>
          <a:p>
            <a:pPr marL="171450" indent="-171450">
              <a:buFontTx/>
              <a:buChar char="-"/>
            </a:pPr>
            <a:endParaRPr lang="nb-NO" sz="1000" dirty="0"/>
          </a:p>
          <a:p>
            <a:pPr marL="171450" indent="-171450">
              <a:buFontTx/>
              <a:buChar char="-"/>
            </a:pPr>
            <a:r>
              <a:rPr lang="nb-NO" sz="1000" dirty="0"/>
              <a:t>It’s </a:t>
            </a:r>
            <a:r>
              <a:rPr lang="nb-NO" sz="1000" dirty="0" err="1"/>
              <a:t>only</a:t>
            </a:r>
            <a:r>
              <a:rPr lang="nb-NO" sz="1000" dirty="0"/>
              <a:t> </a:t>
            </a:r>
            <a:r>
              <a:rPr lang="nb-NO" sz="1000" dirty="0" err="1"/>
              <a:t>the</a:t>
            </a:r>
            <a:r>
              <a:rPr lang="nb-NO" sz="1000" dirty="0"/>
              <a:t> AIV </a:t>
            </a:r>
            <a:r>
              <a:rPr lang="nb-NO" sz="1000" dirty="0" err="1"/>
              <a:t>carrying</a:t>
            </a:r>
            <a:r>
              <a:rPr lang="nb-NO" sz="1000" dirty="0"/>
              <a:t> </a:t>
            </a:r>
            <a:r>
              <a:rPr lang="nb-NO" sz="1000" dirty="0" err="1"/>
              <a:t>the</a:t>
            </a:r>
            <a:r>
              <a:rPr lang="nb-NO" sz="1000" dirty="0"/>
              <a:t> </a:t>
            </a:r>
            <a:r>
              <a:rPr lang="nb-NO" sz="1000" dirty="0" err="1"/>
              <a:t>pallets</a:t>
            </a:r>
            <a:r>
              <a:rPr lang="nb-NO" sz="1000" dirty="0"/>
              <a:t> from Cell2 </a:t>
            </a:r>
            <a:r>
              <a:rPr lang="nb-NO" sz="1000" dirty="0" err="1"/>
              <a:t>this</a:t>
            </a:r>
            <a:r>
              <a:rPr lang="nb-NO" sz="1000" dirty="0"/>
              <a:t> </a:t>
            </a:r>
            <a:r>
              <a:rPr lang="nb-NO" sz="1000" dirty="0" err="1"/>
              <a:t>happens</a:t>
            </a:r>
            <a:r>
              <a:rPr lang="nb-NO" sz="1000" dirty="0"/>
              <a:t> to.</a:t>
            </a:r>
          </a:p>
          <a:p>
            <a:pPr marL="171450" indent="-171450">
              <a:buFontTx/>
              <a:buChar char="-"/>
            </a:pPr>
            <a:r>
              <a:rPr lang="nb-NO" sz="1000" dirty="0"/>
              <a:t>It’s </a:t>
            </a:r>
            <a:r>
              <a:rPr lang="nb-NO" sz="1000" dirty="0" err="1"/>
              <a:t>always</a:t>
            </a:r>
            <a:r>
              <a:rPr lang="nb-NO" sz="1000" dirty="0"/>
              <a:t> </a:t>
            </a:r>
            <a:r>
              <a:rPr lang="nb-NO" sz="1000" dirty="0" err="1"/>
              <a:t>the</a:t>
            </a:r>
            <a:r>
              <a:rPr lang="nb-NO" sz="1000" dirty="0"/>
              <a:t> same </a:t>
            </a:r>
            <a:r>
              <a:rPr lang="nb-NO" sz="1000" dirty="0" err="1"/>
              <a:t>place</a:t>
            </a:r>
            <a:r>
              <a:rPr lang="nb-NO" sz="1000" dirty="0"/>
              <a:t> it </a:t>
            </a:r>
            <a:r>
              <a:rPr lang="nb-NO" sz="1000" dirty="0" err="1"/>
              <a:t>ends</a:t>
            </a:r>
            <a:r>
              <a:rPr lang="nb-NO" sz="1000" dirty="0"/>
              <a:t> up </a:t>
            </a:r>
            <a:r>
              <a:rPr lang="nb-NO" sz="1000" dirty="0" err="1"/>
              <a:t>when</a:t>
            </a:r>
            <a:r>
              <a:rPr lang="nb-NO" sz="1000" dirty="0"/>
              <a:t> it misses </a:t>
            </a:r>
            <a:r>
              <a:rPr lang="nb-NO" sz="1000" dirty="0" err="1"/>
              <a:t>the</a:t>
            </a:r>
            <a:r>
              <a:rPr lang="nb-NO" sz="1000" dirty="0"/>
              <a:t> </a:t>
            </a:r>
            <a:r>
              <a:rPr lang="nb-NO" sz="1000" dirty="0" err="1"/>
              <a:t>delivery</a:t>
            </a:r>
            <a:r>
              <a:rPr lang="nb-NO" sz="1000" dirty="0"/>
              <a:t> </a:t>
            </a:r>
            <a:r>
              <a:rPr lang="nb-NO" sz="1000" dirty="0" err="1"/>
              <a:t>path</a:t>
            </a:r>
            <a:r>
              <a:rPr lang="nb-NO" sz="1000" dirty="0"/>
              <a:t>.</a:t>
            </a:r>
          </a:p>
        </p:txBody>
      </p:sp>
      <p:sp>
        <p:nvSpPr>
          <p:cNvPr id="3" name="TekstSylinder 2">
            <a:extLst>
              <a:ext uri="{FF2B5EF4-FFF2-40B4-BE49-F238E27FC236}">
                <a16:creationId xmlns:a16="http://schemas.microsoft.com/office/drawing/2014/main" id="{0910B759-5545-47A9-7664-EB794991DFFA}"/>
              </a:ext>
            </a:extLst>
          </p:cNvPr>
          <p:cNvSpPr txBox="1"/>
          <p:nvPr/>
        </p:nvSpPr>
        <p:spPr>
          <a:xfrm>
            <a:off x="3042396" y="46835"/>
            <a:ext cx="3426235" cy="461665"/>
          </a:xfrm>
          <a:prstGeom prst="rect">
            <a:avLst/>
          </a:prstGeom>
          <a:noFill/>
        </p:spPr>
        <p:txBody>
          <a:bodyPr wrap="square" rtlCol="0">
            <a:spAutoFit/>
          </a:bodyPr>
          <a:lstStyle/>
          <a:p>
            <a:r>
              <a:rPr lang="nb-NO" sz="2400" dirty="0" err="1"/>
              <a:t>Omron</a:t>
            </a:r>
            <a:r>
              <a:rPr lang="nb-NO" sz="2400" dirty="0"/>
              <a:t>/Intek</a:t>
            </a:r>
            <a:endParaRPr lang="en-US" sz="2400" dirty="0"/>
          </a:p>
        </p:txBody>
      </p:sp>
    </p:spTree>
    <p:extLst>
      <p:ext uri="{BB962C8B-B14F-4D97-AF65-F5344CB8AC3E}">
        <p14:creationId xmlns:p14="http://schemas.microsoft.com/office/powerpoint/2010/main" val="42683558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293</TotalTime>
  <Words>2119</Words>
  <Application>Microsoft Office PowerPoint</Application>
  <PresentationFormat>Widescreen</PresentationFormat>
  <Paragraphs>219</Paragraphs>
  <Slides>9</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9</vt:i4>
      </vt:variant>
    </vt:vector>
  </HeadingPairs>
  <TitlesOfParts>
    <vt:vector size="13" baseType="lpstr">
      <vt:lpstr>Aptos</vt:lpstr>
      <vt:lpstr>Aptos Display</vt:lpstr>
      <vt:lpstr>Arial</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Hallgrim Asperheim</dc:creator>
  <cp:lastModifiedBy>Hallgrim Asperheim</cp:lastModifiedBy>
  <cp:revision>1</cp:revision>
  <dcterms:created xsi:type="dcterms:W3CDTF">2026-03-05T07:20:25Z</dcterms:created>
  <dcterms:modified xsi:type="dcterms:W3CDTF">2026-03-05T12:14:13Z</dcterms:modified>
</cp:coreProperties>
</file>