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31"/>
  </p:notesMasterIdLst>
  <p:sldIdLst>
    <p:sldId id="256" r:id="rId2"/>
    <p:sldId id="257" r:id="rId3"/>
    <p:sldId id="258" r:id="rId4"/>
    <p:sldId id="284" r:id="rId5"/>
    <p:sldId id="259" r:id="rId6"/>
    <p:sldId id="285" r:id="rId7"/>
    <p:sldId id="260" r:id="rId8"/>
    <p:sldId id="262" r:id="rId9"/>
    <p:sldId id="261" r:id="rId10"/>
    <p:sldId id="263" r:id="rId11"/>
    <p:sldId id="265" r:id="rId12"/>
    <p:sldId id="266" r:id="rId13"/>
    <p:sldId id="268" r:id="rId14"/>
    <p:sldId id="267" r:id="rId15"/>
    <p:sldId id="272" r:id="rId16"/>
    <p:sldId id="273" r:id="rId17"/>
    <p:sldId id="269" r:id="rId18"/>
    <p:sldId id="270" r:id="rId19"/>
    <p:sldId id="271" r:id="rId20"/>
    <p:sldId id="275" r:id="rId21"/>
    <p:sldId id="276" r:id="rId22"/>
    <p:sldId id="277" r:id="rId23"/>
    <p:sldId id="279" r:id="rId24"/>
    <p:sldId id="278" r:id="rId25"/>
    <p:sldId id="280" r:id="rId26"/>
    <p:sldId id="282" r:id="rId27"/>
    <p:sldId id="283" r:id="rId28"/>
    <p:sldId id="281" r:id="rId29"/>
    <p:sldId id="274" r:id="rId30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64D"/>
    <a:srgbClr val="D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41" autoAdjust="0"/>
  </p:normalViewPr>
  <p:slideViewPr>
    <p:cSldViewPr snapToGrid="0">
      <p:cViewPr>
        <p:scale>
          <a:sx n="100" d="100"/>
          <a:sy n="100" d="100"/>
        </p:scale>
        <p:origin x="990" y="282"/>
      </p:cViewPr>
      <p:guideLst>
        <p:guide orient="horz" pos="2160"/>
        <p:guide pos="3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1" d="100"/>
        <a:sy n="111" d="100"/>
      </p:scale>
      <p:origin x="0" y="5784"/>
    </p:cViewPr>
  </p:sorterViewPr>
  <p:notesViewPr>
    <p:cSldViewPr snapToGrid="0">
      <p:cViewPr varScale="1">
        <p:scale>
          <a:sx n="84" d="100"/>
          <a:sy n="84" d="100"/>
        </p:scale>
        <p:origin x="246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A3CB1-7DF5-4831-82C5-B5166B95B732}" type="datetimeFigureOut">
              <a:rPr lang="fi-FI" smtClean="0"/>
              <a:t>2.6.2016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7FFBB-8D8F-4CE1-8E08-B32C0719B2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814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1628775"/>
            <a:ext cx="5813425" cy="17843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44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HERE TO EDIT HEADER OR TITLE TEXT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3507768"/>
            <a:ext cx="5813425" cy="379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Introduction text</a:t>
            </a:r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981449"/>
            <a:ext cx="5813425" cy="4016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 / Place / Presentation Keeper etc.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3"/>
          <a:stretch/>
        </p:blipFill>
        <p:spPr>
          <a:xfrm>
            <a:off x="6682773" y="14288"/>
            <a:ext cx="550922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1" y="5905631"/>
            <a:ext cx="2248087" cy="575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3"/>
          <a:stretch/>
        </p:blipFill>
        <p:spPr>
          <a:xfrm>
            <a:off x="6682773" y="14288"/>
            <a:ext cx="5509228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1" y="5905631"/>
            <a:ext cx="2248087" cy="57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32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nfographic (light 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/>
          <p:cNvSpPr/>
          <p:nvPr/>
        </p:nvSpPr>
        <p:spPr>
          <a:xfrm>
            <a:off x="5559801" y="0"/>
            <a:ext cx="8399087" cy="6861388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225425"/>
            <a:ext cx="6325926" cy="5861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INFOGRAPHIC AND SOME TEXT I</a:t>
            </a:r>
            <a:endParaRPr lang="fi-FI" dirty="0"/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1" hasCustomPrompt="1"/>
          </p:nvPr>
        </p:nvSpPr>
        <p:spPr>
          <a:xfrm>
            <a:off x="7464425" y="2023110"/>
            <a:ext cx="4434205" cy="366807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i-FI" dirty="0" smtClean="0"/>
              <a:t>Smart Art Graphics here</a:t>
            </a:r>
            <a:endParaRPr lang="fi-FI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24793" y="1628775"/>
            <a:ext cx="4972050" cy="44577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34300" indent="-3429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Not advisable l</a:t>
            </a:r>
          </a:p>
          <a:p>
            <a:pPr lvl="0"/>
            <a:r>
              <a:rPr lang="en-US" dirty="0" smtClean="0"/>
              <a:t>Add text</a:t>
            </a:r>
          </a:p>
          <a:p>
            <a:pPr lvl="0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515937" y="6356350"/>
            <a:ext cx="11414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dirty="0" smtClean="0"/>
              <a:t>VISUAL COMPONENTS </a:t>
            </a:r>
            <a:r>
              <a:rPr lang="fi-FI" dirty="0" smtClean="0">
                <a:solidFill>
                  <a:schemeClr val="accent4"/>
                </a:solidFill>
              </a:rPr>
              <a:t>I</a:t>
            </a:r>
            <a:r>
              <a:rPr lang="fi-FI" dirty="0" smtClean="0"/>
              <a:t> www.visualcomponents.com</a:t>
            </a:r>
            <a:endParaRPr lang="en-US" dirty="0"/>
          </a:p>
        </p:txBody>
      </p:sp>
      <p:sp>
        <p:nvSpPr>
          <p:cNvPr id="8" name="Parallelogram 7"/>
          <p:cNvSpPr/>
          <p:nvPr userDrawn="1"/>
        </p:nvSpPr>
        <p:spPr>
          <a:xfrm>
            <a:off x="5559801" y="0"/>
            <a:ext cx="8399087" cy="6861388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Footer Placeholder 1"/>
          <p:cNvSpPr txBox="1">
            <a:spLocks/>
          </p:cNvSpPr>
          <p:nvPr userDrawn="1"/>
        </p:nvSpPr>
        <p:spPr>
          <a:xfrm>
            <a:off x="515937" y="6356350"/>
            <a:ext cx="11414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dirty="0" smtClean="0"/>
              <a:t>VISUAL COMPONENTS </a:t>
            </a:r>
            <a:r>
              <a:rPr lang="fi-FI" dirty="0" smtClean="0">
                <a:solidFill>
                  <a:schemeClr val="accent4"/>
                </a:solidFill>
              </a:rPr>
              <a:t>I</a:t>
            </a:r>
            <a:r>
              <a:rPr lang="fi-FI" dirty="0" smtClean="0"/>
              <a:t> www.visualcomponents.com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59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nfographic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/>
          <p:cNvSpPr/>
          <p:nvPr/>
        </p:nvSpPr>
        <p:spPr>
          <a:xfrm>
            <a:off x="5559802" y="0"/>
            <a:ext cx="8370512" cy="6861388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225425"/>
            <a:ext cx="6450128" cy="5861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INFOGRAPHIC AND SOME TEXT III</a:t>
            </a:r>
            <a:endParaRPr lang="fi-FI" dirty="0"/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1" hasCustomPrompt="1"/>
          </p:nvPr>
        </p:nvSpPr>
        <p:spPr>
          <a:xfrm>
            <a:off x="7464425" y="2023110"/>
            <a:ext cx="4434205" cy="366807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i-FI" dirty="0" smtClean="0"/>
              <a:t>Smart Art Graphics here</a:t>
            </a:r>
            <a:endParaRPr lang="fi-FI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628775"/>
            <a:ext cx="4972050" cy="44577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20000" indent="-2286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Add here</a:t>
            </a:r>
          </a:p>
          <a:p>
            <a:pPr lvl="1"/>
            <a:r>
              <a:rPr lang="en-US" dirty="0" smtClean="0"/>
              <a:t>Second level. Use if necessary</a:t>
            </a:r>
          </a:p>
          <a:p>
            <a:pPr lvl="0"/>
            <a:r>
              <a:rPr lang="en-US" dirty="0" smtClean="0"/>
              <a:t>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Not advisable level </a:t>
            </a:r>
          </a:p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515937" y="6356350"/>
            <a:ext cx="11414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dirty="0" smtClean="0"/>
              <a:t>VISUAL COMPONENTS </a:t>
            </a:r>
            <a:r>
              <a:rPr lang="fi-FI" dirty="0" smtClean="0">
                <a:solidFill>
                  <a:schemeClr val="accent4"/>
                </a:solidFill>
              </a:rPr>
              <a:t>I</a:t>
            </a:r>
            <a:r>
              <a:rPr lang="fi-FI" dirty="0" smtClean="0"/>
              <a:t> www.visualcomponents.com</a:t>
            </a:r>
            <a:endParaRPr lang="en-US" dirty="0"/>
          </a:p>
        </p:txBody>
      </p:sp>
      <p:sp>
        <p:nvSpPr>
          <p:cNvPr id="9" name="Parallelogram 8"/>
          <p:cNvSpPr/>
          <p:nvPr userDrawn="1"/>
        </p:nvSpPr>
        <p:spPr>
          <a:xfrm>
            <a:off x="5559802" y="0"/>
            <a:ext cx="8370512" cy="6861388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Footer Placeholder 1"/>
          <p:cNvSpPr txBox="1">
            <a:spLocks/>
          </p:cNvSpPr>
          <p:nvPr userDrawn="1"/>
        </p:nvSpPr>
        <p:spPr>
          <a:xfrm>
            <a:off x="515937" y="6356350"/>
            <a:ext cx="11414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dirty="0" smtClean="0"/>
              <a:t>VISUAL COMPONENTS </a:t>
            </a:r>
            <a:r>
              <a:rPr lang="fi-FI" dirty="0" smtClean="0">
                <a:solidFill>
                  <a:schemeClr val="accent4"/>
                </a:solidFill>
              </a:rPr>
              <a:t>I</a:t>
            </a:r>
            <a:r>
              <a:rPr lang="fi-FI" dirty="0" smtClean="0"/>
              <a:t> www.visualcomponents.com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1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tra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233680"/>
            <a:ext cx="6336683" cy="6461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BULLETS + BIG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67422" y="-3388"/>
            <a:ext cx="8391466" cy="6861388"/>
          </a:xfrm>
          <a:prstGeom prst="parallelogram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1628775"/>
            <a:ext cx="4972050" cy="44577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20000" indent="-228600">
              <a:spcBef>
                <a:spcPts val="0"/>
              </a:spcBef>
              <a:buFont typeface="Wingdings" panose="05000000000000000000" pitchFamily="2" charset="2"/>
              <a:buChar char="§"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Add here</a:t>
            </a:r>
          </a:p>
          <a:p>
            <a:pPr lvl="1"/>
            <a:r>
              <a:rPr lang="en-US" dirty="0" smtClean="0"/>
              <a:t>Second level. Use if necessary</a:t>
            </a:r>
          </a:p>
          <a:p>
            <a:pPr lvl="0"/>
            <a:r>
              <a:rPr lang="en-US" dirty="0" smtClean="0"/>
              <a:t>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Not advisable level </a:t>
            </a:r>
          </a:p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515937" y="6356350"/>
            <a:ext cx="11414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dirty="0" smtClean="0"/>
              <a:t>VISUAL COMPONENTS </a:t>
            </a:r>
            <a:r>
              <a:rPr lang="fi-FI" dirty="0" smtClean="0">
                <a:solidFill>
                  <a:schemeClr val="accent4"/>
                </a:solidFill>
              </a:rPr>
              <a:t>I</a:t>
            </a:r>
            <a:r>
              <a:rPr lang="fi-FI" dirty="0" smtClean="0"/>
              <a:t> www.visualcomponents.com</a:t>
            </a:r>
            <a:endParaRPr lang="en-US" dirty="0"/>
          </a:p>
        </p:txBody>
      </p:sp>
      <p:sp>
        <p:nvSpPr>
          <p:cNvPr id="8" name="Footer Placeholder 1"/>
          <p:cNvSpPr txBox="1">
            <a:spLocks/>
          </p:cNvSpPr>
          <p:nvPr userDrawn="1"/>
        </p:nvSpPr>
        <p:spPr>
          <a:xfrm>
            <a:off x="515937" y="6356350"/>
            <a:ext cx="11414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dirty="0" smtClean="0"/>
              <a:t>VISUAL COMPONENTS </a:t>
            </a:r>
            <a:r>
              <a:rPr lang="fi-FI" dirty="0" smtClean="0">
                <a:solidFill>
                  <a:schemeClr val="accent4"/>
                </a:solidFill>
              </a:rPr>
              <a:t>I</a:t>
            </a:r>
            <a:r>
              <a:rPr lang="fi-FI" dirty="0" smtClean="0"/>
              <a:t> www.visualcomponents.com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35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in yellow bg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/>
          <p:cNvSpPr/>
          <p:nvPr/>
        </p:nvSpPr>
        <p:spPr>
          <a:xfrm>
            <a:off x="-1943081" y="1250733"/>
            <a:ext cx="8386763" cy="4960883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225425"/>
            <a:ext cx="11142351" cy="5861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BULLETS IN YELLOW BG AND PICTURE</a:t>
            </a:r>
            <a:endParaRPr lang="fi-FI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438763" y="1250677"/>
            <a:ext cx="8386763" cy="4960938"/>
          </a:xfrm>
          <a:prstGeom prst="parallelogram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 dirty="0" smtClean="0"/>
              <a:t>Picture</a:t>
            </a:r>
            <a:endParaRPr lang="fi-FI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628775"/>
            <a:ext cx="4972050" cy="44577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20000" indent="-2286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Add here</a:t>
            </a:r>
          </a:p>
          <a:p>
            <a:pPr lvl="1"/>
            <a:r>
              <a:rPr lang="en-US" dirty="0" smtClean="0"/>
              <a:t>Second level. Use if necessary</a:t>
            </a:r>
          </a:p>
          <a:p>
            <a:pPr lvl="0"/>
            <a:r>
              <a:rPr lang="en-US" dirty="0" smtClean="0"/>
              <a:t>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Not advisable level </a:t>
            </a:r>
          </a:p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8" name="Parallelogram 7"/>
          <p:cNvSpPr/>
          <p:nvPr userDrawn="1"/>
        </p:nvSpPr>
        <p:spPr>
          <a:xfrm>
            <a:off x="-1943081" y="1250733"/>
            <a:ext cx="8386763" cy="4960883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724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in dark bg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/>
          <p:cNvSpPr/>
          <p:nvPr/>
        </p:nvSpPr>
        <p:spPr>
          <a:xfrm>
            <a:off x="-1943081" y="1250733"/>
            <a:ext cx="8386763" cy="4960883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225425"/>
            <a:ext cx="11142351" cy="5861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BULLETS IN YELLOW BG AND PICTURE</a:t>
            </a:r>
            <a:endParaRPr lang="fi-FI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438763" y="1250677"/>
            <a:ext cx="8386763" cy="4960938"/>
          </a:xfrm>
          <a:prstGeom prst="parallelogram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 dirty="0" smtClean="0"/>
              <a:t>Picture</a:t>
            </a:r>
            <a:endParaRPr lang="fi-FI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628775"/>
            <a:ext cx="4972050" cy="44577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800" baseline="0">
                <a:solidFill>
                  <a:schemeClr val="bg1"/>
                </a:solidFill>
              </a:defRPr>
            </a:lvl1pPr>
            <a:lvl2pPr marL="720000" indent="-228600">
              <a:spcBef>
                <a:spcPts val="0"/>
              </a:spcBef>
              <a:buFont typeface="Wingdings" panose="05000000000000000000" pitchFamily="2" charset="2"/>
              <a:buChar char="§"/>
              <a:defRPr sz="2200" baseline="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Add here</a:t>
            </a:r>
          </a:p>
          <a:p>
            <a:pPr lvl="1"/>
            <a:r>
              <a:rPr lang="en-US" dirty="0" smtClean="0"/>
              <a:t>Second level. Use if necessary</a:t>
            </a:r>
          </a:p>
          <a:p>
            <a:pPr lvl="0"/>
            <a:r>
              <a:rPr lang="en-US" dirty="0" smtClean="0"/>
              <a:t>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Not advisable level </a:t>
            </a:r>
          </a:p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8" name="Parallelogram 7"/>
          <p:cNvSpPr/>
          <p:nvPr userDrawn="1"/>
        </p:nvSpPr>
        <p:spPr>
          <a:xfrm>
            <a:off x="-1943081" y="1250733"/>
            <a:ext cx="8386763" cy="4960883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329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in 2 dark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/>
          <p:cNvSpPr/>
          <p:nvPr/>
        </p:nvSpPr>
        <p:spPr>
          <a:xfrm>
            <a:off x="5153003" y="1250732"/>
            <a:ext cx="8291535" cy="4960883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arallelogram 9"/>
          <p:cNvSpPr/>
          <p:nvPr/>
        </p:nvSpPr>
        <p:spPr>
          <a:xfrm>
            <a:off x="-1243013" y="1250733"/>
            <a:ext cx="7400935" cy="4960883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225425"/>
            <a:ext cx="11142351" cy="5861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BULLETS IN TWO COLUMNS WITH BACKGROUND</a:t>
            </a:r>
            <a:endParaRPr lang="fi-FI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628775"/>
            <a:ext cx="4972050" cy="44577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800" baseline="0">
                <a:solidFill>
                  <a:schemeClr val="bg1"/>
                </a:solidFill>
              </a:defRPr>
            </a:lvl1pPr>
            <a:lvl2pPr marL="720000" indent="-228600">
              <a:spcBef>
                <a:spcPts val="0"/>
              </a:spcBef>
              <a:buFont typeface="Wingdings" panose="05000000000000000000" pitchFamily="2" charset="2"/>
              <a:buChar char="§"/>
              <a:defRPr sz="2200" baseline="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Add here</a:t>
            </a:r>
          </a:p>
          <a:p>
            <a:pPr lvl="1"/>
            <a:r>
              <a:rPr lang="en-US" dirty="0" smtClean="0"/>
              <a:t>Second level. Use if necessary</a:t>
            </a:r>
          </a:p>
          <a:p>
            <a:pPr lvl="0"/>
            <a:r>
              <a:rPr lang="en-US" dirty="0" smtClean="0"/>
              <a:t>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Not advisable level </a:t>
            </a:r>
          </a:p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86238" y="1624006"/>
            <a:ext cx="4972050" cy="44577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800" baseline="0">
                <a:solidFill>
                  <a:schemeClr val="bg1"/>
                </a:solidFill>
              </a:defRPr>
            </a:lvl1pPr>
            <a:lvl2pPr marL="720000" indent="-228600">
              <a:spcBef>
                <a:spcPts val="0"/>
              </a:spcBef>
              <a:buFont typeface="Wingdings" panose="05000000000000000000" pitchFamily="2" charset="2"/>
              <a:buChar char="§"/>
              <a:defRPr sz="2200" baseline="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Add here</a:t>
            </a:r>
          </a:p>
          <a:p>
            <a:pPr lvl="1"/>
            <a:r>
              <a:rPr lang="en-US" dirty="0" smtClean="0"/>
              <a:t>Second level. Use if necessary</a:t>
            </a:r>
          </a:p>
          <a:p>
            <a:pPr lvl="0"/>
            <a:r>
              <a:rPr lang="en-US" dirty="0" smtClean="0"/>
              <a:t>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Not advisable level </a:t>
            </a:r>
          </a:p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9" name="Parallelogram 8"/>
          <p:cNvSpPr/>
          <p:nvPr userDrawn="1"/>
        </p:nvSpPr>
        <p:spPr>
          <a:xfrm>
            <a:off x="5153003" y="1250732"/>
            <a:ext cx="8291535" cy="4960883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Parallelogram 12"/>
          <p:cNvSpPr/>
          <p:nvPr userDrawn="1"/>
        </p:nvSpPr>
        <p:spPr>
          <a:xfrm>
            <a:off x="-1243013" y="1250733"/>
            <a:ext cx="7400935" cy="4960883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0163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50733"/>
            <a:ext cx="12192000" cy="49608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1628775"/>
            <a:ext cx="8370887" cy="2445096"/>
          </a:xfrm>
          <a:prstGeom prst="rect">
            <a:avLst/>
          </a:prstGeom>
        </p:spPr>
        <p:txBody>
          <a:bodyPr anchor="b"/>
          <a:lstStyle>
            <a:lvl1pPr marL="0" indent="0" algn="r">
              <a:buFontTx/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“Edit here customer quotes,  highlight some ideas or important notes in two or three lines.”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9" r="35406" b="5047"/>
          <a:stretch/>
        </p:blipFill>
        <p:spPr>
          <a:xfrm>
            <a:off x="9114547" y="1210962"/>
            <a:ext cx="3077453" cy="505803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4256043"/>
            <a:ext cx="8370887" cy="657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Author, title, Company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250733"/>
            <a:ext cx="12192000" cy="49608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9" r="35406" b="5047"/>
          <a:stretch/>
        </p:blipFill>
        <p:spPr>
          <a:xfrm>
            <a:off x="9114547" y="1210962"/>
            <a:ext cx="3077453" cy="50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7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ole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057814"/>
            <a:ext cx="12192000" cy="58610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CAPTION TO PICTURE</a:t>
            </a:r>
            <a:endParaRPr lang="fi-FI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2000" cy="576648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 dirty="0" smtClean="0"/>
              <a:t>Add Picture or Layout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2884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i-FI" dirty="0" smtClean="0"/>
              <a:t>Add video</a:t>
            </a:r>
            <a:endParaRPr lang="fi-FI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887095" y="5967534"/>
            <a:ext cx="4304905" cy="431473"/>
          </a:xfrm>
          <a:prstGeom prst="rect">
            <a:avLst/>
          </a:prstGeom>
          <a:solidFill>
            <a:schemeClr val="accent2">
              <a:lumMod val="75000"/>
              <a:alpha val="75000"/>
            </a:schemeClr>
          </a:solidFill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Explanation text to video</a:t>
            </a:r>
          </a:p>
        </p:txBody>
      </p:sp>
    </p:spTree>
    <p:extLst>
      <p:ext uri="{BB962C8B-B14F-4D97-AF65-F5344CB8AC3E}">
        <p14:creationId xmlns:p14="http://schemas.microsoft.com/office/powerpoint/2010/main" val="23249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28776"/>
            <a:ext cx="12192000" cy="29149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72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SOME End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07" y="5583545"/>
            <a:ext cx="2310513" cy="591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07" y="5583545"/>
            <a:ext cx="2310513" cy="5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4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0733"/>
            <a:ext cx="12192000" cy="49608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225424"/>
            <a:ext cx="8047149" cy="55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AGENDA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 r="14574" b="4434"/>
          <a:stretch/>
        </p:blipFill>
        <p:spPr>
          <a:xfrm>
            <a:off x="6805748" y="1216058"/>
            <a:ext cx="5411390" cy="503391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628775"/>
            <a:ext cx="6016667" cy="4243388"/>
          </a:xfrm>
          <a:prstGeom prst="rect">
            <a:avLst/>
          </a:prstGeom>
        </p:spPr>
        <p:txBody>
          <a:bodyPr/>
          <a:lstStyle>
            <a:lvl1pPr marL="230400" indent="-457200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3200" baseline="0">
                <a:solidFill>
                  <a:schemeClr val="bg1"/>
                </a:solidFill>
              </a:defRPr>
            </a:lvl1pPr>
            <a:lvl2pPr marL="834300" indent="-3429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baseline="0">
                <a:solidFill>
                  <a:schemeClr val="bg1"/>
                </a:solidFill>
              </a:defRPr>
            </a:lvl2pPr>
            <a:lvl3pPr marL="1143000" indent="-2286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Agenda A</a:t>
            </a:r>
          </a:p>
          <a:p>
            <a:pPr lvl="1"/>
            <a:r>
              <a:rPr lang="en-US" dirty="0" smtClean="0"/>
              <a:t>Not advisable level.</a:t>
            </a:r>
          </a:p>
          <a:p>
            <a:pPr lvl="1"/>
            <a:r>
              <a:rPr lang="en-US" dirty="0" smtClean="0"/>
              <a:t>Use only if necessary</a:t>
            </a:r>
          </a:p>
          <a:p>
            <a:pPr lvl="2"/>
            <a:r>
              <a:rPr lang="en-US" dirty="0" smtClean="0"/>
              <a:t>Not advisable level. Use only if necessary</a:t>
            </a:r>
          </a:p>
          <a:p>
            <a:pPr lvl="0"/>
            <a:r>
              <a:rPr lang="en-US" dirty="0" smtClean="0"/>
              <a:t>Agenda B</a:t>
            </a:r>
          </a:p>
          <a:p>
            <a:pPr lvl="0"/>
            <a:r>
              <a:rPr lang="en-US" dirty="0" smtClean="0"/>
              <a:t>Agenda C</a:t>
            </a:r>
          </a:p>
          <a:p>
            <a:pPr lvl="0"/>
            <a:r>
              <a:rPr lang="en-US" dirty="0" smtClean="0"/>
              <a:t>Agenda D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250733"/>
            <a:ext cx="12192000" cy="49608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 r="14574" b="4434"/>
          <a:stretch/>
        </p:blipFill>
        <p:spPr>
          <a:xfrm>
            <a:off x="6805748" y="1216058"/>
            <a:ext cx="5411390" cy="503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95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225424"/>
            <a:ext cx="8713219" cy="55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628775"/>
            <a:ext cx="6016667" cy="3593674"/>
          </a:xfrm>
          <a:prstGeom prst="rect">
            <a:avLst/>
          </a:prstGeom>
        </p:spPr>
        <p:txBody>
          <a:bodyPr/>
          <a:lstStyle>
            <a:lvl1pPr marL="230400" indent="-457200"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34300" indent="-3429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Example: Sales pitch</a:t>
            </a:r>
          </a:p>
          <a:p>
            <a:pPr lvl="1"/>
            <a:r>
              <a:rPr lang="en-US" dirty="0" smtClean="0"/>
              <a:t>Not advisable level.</a:t>
            </a:r>
          </a:p>
          <a:p>
            <a:pPr lvl="1"/>
            <a:r>
              <a:rPr lang="en-US" dirty="0" smtClean="0"/>
              <a:t>Use only if necessary</a:t>
            </a:r>
          </a:p>
          <a:p>
            <a:pPr lvl="2"/>
            <a:r>
              <a:rPr lang="en-US" dirty="0" smtClean="0"/>
              <a:t>Not advisable level. Use only if necessary</a:t>
            </a:r>
          </a:p>
          <a:p>
            <a:pPr lvl="0"/>
            <a:r>
              <a:rPr lang="en-US" dirty="0" smtClean="0"/>
              <a:t>Agenda B</a:t>
            </a:r>
          </a:p>
          <a:p>
            <a:pPr lvl="0"/>
            <a:r>
              <a:rPr lang="en-US" dirty="0" smtClean="0"/>
              <a:t>Agenda C</a:t>
            </a:r>
          </a:p>
          <a:p>
            <a:pPr lvl="0"/>
            <a:r>
              <a:rPr lang="en-US" dirty="0" smtClean="0"/>
              <a:t>Agenda 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443" r="49867" b="59"/>
          <a:stretch/>
        </p:blipFill>
        <p:spPr>
          <a:xfrm>
            <a:off x="8231747" y="-10511"/>
            <a:ext cx="3970763" cy="68842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1" y="5905631"/>
            <a:ext cx="2248087" cy="575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443" r="49867" b="59"/>
          <a:stretch/>
        </p:blipFill>
        <p:spPr>
          <a:xfrm>
            <a:off x="8231747" y="-10511"/>
            <a:ext cx="3970763" cy="6884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1" y="5905631"/>
            <a:ext cx="2248087" cy="57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0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-309241" y="2760757"/>
            <a:ext cx="7330834" cy="1063677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9190" y="3019202"/>
            <a:ext cx="5839265" cy="54679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1" y="5778631"/>
            <a:ext cx="2248087" cy="575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1" y="5778631"/>
            <a:ext cx="2248087" cy="57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6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Templat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50733"/>
            <a:ext cx="12192000" cy="49608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225424"/>
            <a:ext cx="11146818" cy="55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BASIC TEXT TEMPLATE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5937" y="1628775"/>
            <a:ext cx="7837231" cy="44577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600" baseline="0">
                <a:solidFill>
                  <a:schemeClr val="bg1"/>
                </a:solidFill>
              </a:defRPr>
            </a:lvl1pPr>
            <a:lvl2pPr marL="720000" indent="-2286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2200" baseline="0">
                <a:solidFill>
                  <a:schemeClr val="bg1"/>
                </a:solidFill>
              </a:defRPr>
            </a:lvl2pPr>
            <a:lvl3pPr marL="1143000" indent="-2286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The </a:t>
            </a:r>
            <a:r>
              <a:rPr lang="en-US" dirty="0" err="1" smtClean="0"/>
              <a:t>optimate</a:t>
            </a:r>
            <a:r>
              <a:rPr lang="en-US" dirty="0" smtClean="0"/>
              <a:t> line length is about 60 character, so the text is readable. No line length over 70 character.</a:t>
            </a:r>
          </a:p>
          <a:p>
            <a:pPr lvl="1"/>
            <a:r>
              <a:rPr lang="en-US" dirty="0" smtClean="0"/>
              <a:t>Second level. Use only if necessary</a:t>
            </a:r>
          </a:p>
          <a:p>
            <a:pPr lvl="2"/>
            <a:r>
              <a:rPr lang="en-US" dirty="0" smtClean="0"/>
              <a:t>Not advisable level. Use only if necessary</a:t>
            </a:r>
          </a:p>
          <a:p>
            <a:pPr lvl="0"/>
            <a:r>
              <a:rPr lang="en-US" dirty="0" smtClean="0"/>
              <a:t>Add only text which is needed. Audience do not want to read – They want to listen to you and enjoy.</a:t>
            </a:r>
          </a:p>
          <a:p>
            <a:pPr lvl="0"/>
            <a:r>
              <a:rPr lang="en-US" dirty="0" smtClean="0"/>
              <a:t>Try to make interesting presentation.</a:t>
            </a:r>
          </a:p>
          <a:p>
            <a:pPr lvl="1"/>
            <a:r>
              <a:rPr lang="en-US" dirty="0" smtClean="0"/>
              <a:t>Use infographic. Highlight the main point.</a:t>
            </a:r>
          </a:p>
          <a:p>
            <a:pPr lvl="0"/>
            <a:r>
              <a:rPr lang="en-US" dirty="0" smtClean="0"/>
              <a:t>Less is more.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9" r="34964" b="5408"/>
          <a:stretch/>
        </p:blipFill>
        <p:spPr>
          <a:xfrm>
            <a:off x="9114548" y="1219200"/>
            <a:ext cx="3098474" cy="502508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250733"/>
            <a:ext cx="12192000" cy="49608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9" r="34964" b="5408"/>
          <a:stretch/>
        </p:blipFill>
        <p:spPr>
          <a:xfrm>
            <a:off x="9114548" y="1219200"/>
            <a:ext cx="3098474" cy="502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8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Templa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225424"/>
            <a:ext cx="9833018" cy="55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BASIC TEXT TEMPLATE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1628775"/>
            <a:ext cx="7705300" cy="44577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8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2600" baseline="0">
                <a:solidFill>
                  <a:schemeClr val="bg2">
                    <a:lumMod val="25000"/>
                  </a:schemeClr>
                </a:solidFill>
              </a:defRPr>
            </a:lvl1pPr>
            <a:lvl2pPr marL="720000" indent="-228600">
              <a:spcBef>
                <a:spcPts val="0"/>
              </a:spcBef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2200" baseline="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spcBef>
                <a:spcPts val="0"/>
              </a:spcBef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baseline="0">
                <a:solidFill>
                  <a:schemeClr val="bg2">
                    <a:lumMod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The </a:t>
            </a:r>
            <a:r>
              <a:rPr lang="en-US" dirty="0" err="1" smtClean="0"/>
              <a:t>optimate</a:t>
            </a:r>
            <a:r>
              <a:rPr lang="en-US" dirty="0" smtClean="0"/>
              <a:t> line length is about 60 character, so the text is readable. No line length over 70 character.</a:t>
            </a:r>
          </a:p>
          <a:p>
            <a:pPr lvl="1"/>
            <a:r>
              <a:rPr lang="en-US" dirty="0" smtClean="0"/>
              <a:t>Second level. Use only if necessary</a:t>
            </a:r>
          </a:p>
          <a:p>
            <a:pPr lvl="2"/>
            <a:r>
              <a:rPr lang="en-US" dirty="0" smtClean="0"/>
              <a:t>Not advisable level. Use only if necessary</a:t>
            </a:r>
          </a:p>
          <a:p>
            <a:pPr lvl="0"/>
            <a:r>
              <a:rPr lang="en-US" dirty="0" smtClean="0"/>
              <a:t>Add only text which is needed. Audience do not want to read – They want to listen to you and enjoy.</a:t>
            </a:r>
          </a:p>
          <a:p>
            <a:pPr lvl="0"/>
            <a:r>
              <a:rPr lang="en-US" dirty="0" smtClean="0"/>
              <a:t>Try to make interesting presentation.</a:t>
            </a:r>
          </a:p>
          <a:p>
            <a:pPr lvl="1"/>
            <a:r>
              <a:rPr lang="en-US" dirty="0" smtClean="0"/>
              <a:t>Use infographic. Highlight the main point.</a:t>
            </a:r>
          </a:p>
          <a:p>
            <a:pPr lvl="0"/>
            <a:r>
              <a:rPr lang="en-US" dirty="0" smtClean="0"/>
              <a:t>Less is more.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443" r="49867" b="59"/>
          <a:stretch/>
        </p:blipFill>
        <p:spPr>
          <a:xfrm>
            <a:off x="8221237" y="-17731"/>
            <a:ext cx="3970763" cy="6884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443" r="49867" b="59"/>
          <a:stretch/>
        </p:blipFill>
        <p:spPr>
          <a:xfrm>
            <a:off x="8221237" y="-17731"/>
            <a:ext cx="3970763" cy="68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7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50733"/>
            <a:ext cx="12192000" cy="49608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225424"/>
            <a:ext cx="11146818" cy="55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TRY TO USE ONLY VISUAL IN HERE (INFOGRAPHIC, CHARTS)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250733"/>
            <a:ext cx="12192000" cy="49608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747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templa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225425"/>
            <a:ext cx="11166868" cy="5861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BLANK TEMPLATE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347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nfographic (dark 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/>
          <p:cNvSpPr/>
          <p:nvPr/>
        </p:nvSpPr>
        <p:spPr>
          <a:xfrm>
            <a:off x="5559801" y="0"/>
            <a:ext cx="8399087" cy="6861388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225425"/>
            <a:ext cx="6325926" cy="5861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INFOGRAPHIC AND SOME TEXT II</a:t>
            </a:r>
            <a:endParaRPr lang="fi-FI" dirty="0"/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1" hasCustomPrompt="1"/>
          </p:nvPr>
        </p:nvSpPr>
        <p:spPr>
          <a:xfrm>
            <a:off x="7464425" y="2023110"/>
            <a:ext cx="4434205" cy="366807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i-FI" dirty="0" smtClean="0"/>
              <a:t>Smart Art Graphics here</a:t>
            </a:r>
            <a:endParaRPr lang="fi-FI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24793" y="1628775"/>
            <a:ext cx="4972050" cy="44577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34300" indent="-3429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Not advisable l</a:t>
            </a:r>
          </a:p>
          <a:p>
            <a:pPr lvl="0"/>
            <a:r>
              <a:rPr lang="en-US" dirty="0" smtClean="0"/>
              <a:t>Add text</a:t>
            </a:r>
          </a:p>
          <a:p>
            <a:pPr lvl="0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515937" y="6356350"/>
            <a:ext cx="11414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dirty="0" smtClean="0"/>
              <a:t>VISUAL COMPONENTS </a:t>
            </a:r>
            <a:r>
              <a:rPr lang="fi-FI" dirty="0" smtClean="0">
                <a:solidFill>
                  <a:schemeClr val="accent4"/>
                </a:solidFill>
              </a:rPr>
              <a:t>I</a:t>
            </a:r>
            <a:r>
              <a:rPr lang="fi-FI" dirty="0" smtClean="0"/>
              <a:t> www.visualcomponents.com</a:t>
            </a:r>
            <a:endParaRPr lang="en-US" dirty="0"/>
          </a:p>
        </p:txBody>
      </p:sp>
      <p:sp>
        <p:nvSpPr>
          <p:cNvPr id="8" name="Parallelogram 7"/>
          <p:cNvSpPr/>
          <p:nvPr userDrawn="1"/>
        </p:nvSpPr>
        <p:spPr>
          <a:xfrm>
            <a:off x="5559801" y="0"/>
            <a:ext cx="8399087" cy="6861388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Footer Placeholder 1"/>
          <p:cNvSpPr txBox="1">
            <a:spLocks/>
          </p:cNvSpPr>
          <p:nvPr userDrawn="1"/>
        </p:nvSpPr>
        <p:spPr>
          <a:xfrm>
            <a:off x="515937" y="6356350"/>
            <a:ext cx="11414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dirty="0" smtClean="0"/>
              <a:t>VISUAL COMPONENTS </a:t>
            </a:r>
            <a:r>
              <a:rPr lang="fi-FI" dirty="0" smtClean="0">
                <a:solidFill>
                  <a:schemeClr val="accent4"/>
                </a:solidFill>
              </a:rPr>
              <a:t>I</a:t>
            </a:r>
            <a:r>
              <a:rPr lang="fi-FI" dirty="0" smtClean="0"/>
              <a:t> www.visualcomponents.com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17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>
          <p15:clr>
            <a:srgbClr val="F26B43"/>
          </p15:clr>
        </p15:guide>
        <p15:guide id="2" pos="3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171629954276979968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smtClean="0"/>
              <a:t>Python API in NG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 smtClean="0"/>
              <a:t>What’s new in 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6 / 2 / 2016  -  Samuli Ahonen</a:t>
            </a:r>
          </a:p>
          <a:p>
            <a:r>
              <a:rPr lang="en-US" sz="1000" dirty="0"/>
              <a:t>Webinar link: </a:t>
            </a:r>
            <a:r>
              <a:rPr lang="en-US" sz="1000" u="sng" dirty="0">
                <a:hlinkClick r:id="rId2"/>
              </a:rPr>
              <a:t>https://attendee.gotowebinar.com/register/1716299542769799681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019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Quick menu</a:t>
            </a:r>
            <a:endParaRPr lang="fi-FI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5937" y="2013995"/>
            <a:ext cx="9833019" cy="40724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addMenuItem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000" dirty="0" smtClean="0"/>
              <a:t>"</a:t>
            </a:r>
            <a:r>
              <a:rPr lang="en-US" sz="2000" dirty="0" err="1" smtClean="0">
                <a:solidFill>
                  <a:srgbClr val="C00000"/>
                </a:solidFill>
              </a:rPr>
              <a:t>VcConfigureQuickmenu</a:t>
            </a:r>
            <a:r>
              <a:rPr lang="en-US" sz="2000" dirty="0" smtClean="0"/>
              <a:t>", </a:t>
            </a:r>
            <a:r>
              <a:rPr lang="en-US" sz="2000" dirty="0"/>
              <a:t>"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say hello</a:t>
            </a:r>
            <a:r>
              <a:rPr lang="en-US" sz="2000" dirty="0"/>
              <a:t>", -1, </a:t>
            </a:r>
            <a:r>
              <a:rPr lang="en-US" sz="2000" dirty="0" smtClean="0"/>
              <a:t>"</a:t>
            </a:r>
            <a:r>
              <a:rPr lang="en-US" sz="2000" dirty="0" err="1">
                <a:solidFill>
                  <a:srgbClr val="FFC000"/>
                </a:solidFill>
              </a:rPr>
              <a:t>cmdHello</a:t>
            </a:r>
            <a:r>
              <a:rPr lang="en-US" sz="2000" dirty="0"/>
              <a:t>")</a:t>
            </a:r>
            <a:endParaRPr lang="fi-FI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7" y="2891389"/>
            <a:ext cx="3454440" cy="29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3d context menu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5937" y="1267428"/>
            <a:ext cx="9833019" cy="481904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addMenuItem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000" dirty="0"/>
              <a:t>"</a:t>
            </a:r>
            <a:r>
              <a:rPr lang="en-US" sz="2000" dirty="0">
                <a:solidFill>
                  <a:srgbClr val="C00000"/>
                </a:solidFill>
              </a:rPr>
              <a:t>VcConfigure3DContextMenu</a:t>
            </a:r>
            <a:r>
              <a:rPr lang="en-US" sz="2000" dirty="0"/>
              <a:t>", "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say hello</a:t>
            </a:r>
            <a:r>
              <a:rPr lang="en-US" sz="2000" dirty="0"/>
              <a:t>", -1, "</a:t>
            </a:r>
            <a:r>
              <a:rPr lang="en-US" sz="2000" dirty="0" err="1">
                <a:solidFill>
                  <a:srgbClr val="FFC000"/>
                </a:solidFill>
              </a:rPr>
              <a:t>cmdHello</a:t>
            </a:r>
            <a:r>
              <a:rPr lang="en-US" sz="2000" dirty="0"/>
              <a:t>")</a:t>
            </a:r>
            <a:endParaRPr lang="fi-FI" sz="2000" dirty="0"/>
          </a:p>
          <a:p>
            <a:pPr marL="0" indent="0">
              <a:buNone/>
            </a:pPr>
            <a:r>
              <a:rPr lang="en-US" sz="2000" dirty="0" err="1"/>
              <a:t>addMenuItem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000" dirty="0" smtClean="0"/>
              <a:t>"</a:t>
            </a:r>
            <a:r>
              <a:rPr lang="en-US" sz="2000" dirty="0" smtClean="0">
                <a:solidFill>
                  <a:srgbClr val="C00000"/>
                </a:solidFill>
              </a:rPr>
              <a:t>VcTeach3DContextMenu</a:t>
            </a:r>
            <a:r>
              <a:rPr lang="en-US" sz="2000" dirty="0" smtClean="0"/>
              <a:t>", </a:t>
            </a:r>
            <a:r>
              <a:rPr lang="en-US" sz="2000" dirty="0"/>
              <a:t>"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say hello</a:t>
            </a:r>
            <a:r>
              <a:rPr lang="en-US" sz="2000" dirty="0"/>
              <a:t>", -1, "</a:t>
            </a:r>
            <a:r>
              <a:rPr lang="en-US" sz="2000" dirty="0" err="1">
                <a:solidFill>
                  <a:srgbClr val="FFC000"/>
                </a:solidFill>
              </a:rPr>
              <a:t>cmdHello</a:t>
            </a:r>
            <a:r>
              <a:rPr lang="en-US" sz="2000" dirty="0"/>
              <a:t>")</a:t>
            </a:r>
            <a:endParaRPr lang="fi-FI" sz="2000" dirty="0"/>
          </a:p>
          <a:p>
            <a:pPr marL="0" indent="0">
              <a:buNone/>
            </a:pPr>
            <a:r>
              <a:rPr lang="en-US" sz="2000" dirty="0" err="1"/>
              <a:t>addMenuItem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000" dirty="0" smtClean="0"/>
              <a:t>"</a:t>
            </a:r>
            <a:r>
              <a:rPr lang="en-US" sz="2000" dirty="0">
                <a:solidFill>
                  <a:srgbClr val="C00000"/>
                </a:solidFill>
              </a:rPr>
              <a:t>VcDrawing3DContextMenu</a:t>
            </a:r>
            <a:r>
              <a:rPr lang="en-US" sz="2000" dirty="0" smtClean="0"/>
              <a:t>", </a:t>
            </a:r>
            <a:r>
              <a:rPr lang="en-US" sz="2000" dirty="0"/>
              <a:t>"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say hello</a:t>
            </a:r>
            <a:r>
              <a:rPr lang="en-US" sz="2000" dirty="0"/>
              <a:t>", -1, "</a:t>
            </a:r>
            <a:r>
              <a:rPr lang="en-US" sz="2000" dirty="0" err="1">
                <a:solidFill>
                  <a:srgbClr val="FFC000"/>
                </a:solidFill>
              </a:rPr>
              <a:t>cmdHello</a:t>
            </a:r>
            <a:r>
              <a:rPr lang="en-US" sz="2000" dirty="0" smtClean="0"/>
              <a:t>")</a:t>
            </a:r>
          </a:p>
          <a:p>
            <a:pPr marL="0" indent="0">
              <a:buNone/>
            </a:pPr>
            <a:r>
              <a:rPr lang="en-US" sz="2000" dirty="0" err="1" smtClean="0"/>
              <a:t>addMenuItem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000" dirty="0" smtClean="0"/>
              <a:t>"</a:t>
            </a:r>
            <a:r>
              <a:rPr lang="en-US" sz="2000" dirty="0">
                <a:solidFill>
                  <a:srgbClr val="C00000"/>
                </a:solidFill>
              </a:rPr>
              <a:t>VcAuthor3DContextMenu</a:t>
            </a:r>
            <a:r>
              <a:rPr lang="en-US" sz="2000" dirty="0" smtClean="0"/>
              <a:t>", </a:t>
            </a:r>
            <a:r>
              <a:rPr lang="en-US" sz="2000" dirty="0"/>
              <a:t>"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say hello</a:t>
            </a:r>
            <a:r>
              <a:rPr lang="en-US" sz="2000" dirty="0"/>
              <a:t>", -1, </a:t>
            </a:r>
            <a:r>
              <a:rPr lang="en-US" sz="2000" dirty="0" smtClean="0"/>
              <a:t>"</a:t>
            </a:r>
            <a:r>
              <a:rPr lang="en-US" sz="2000" dirty="0" err="1">
                <a:solidFill>
                  <a:srgbClr val="FFC000"/>
                </a:solidFill>
              </a:rPr>
              <a:t>cmdHello</a:t>
            </a:r>
            <a:r>
              <a:rPr lang="en-US" sz="2000" dirty="0"/>
              <a:t>")</a:t>
            </a:r>
            <a:endParaRPr lang="fi-FI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3588152"/>
            <a:ext cx="3143198" cy="272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23" y="4541557"/>
            <a:ext cx="3568273" cy="386166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Component graph Tree context menu</a:t>
            </a:r>
            <a:endParaRPr lang="fi-FI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15937" y="1266825"/>
            <a:ext cx="10491587" cy="42481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addMenuItem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000" dirty="0" smtClean="0"/>
              <a:t>"</a:t>
            </a:r>
            <a:r>
              <a:rPr lang="en-US" sz="2000" dirty="0" err="1">
                <a:solidFill>
                  <a:srgbClr val="C00000"/>
                </a:solidFill>
              </a:rPr>
              <a:t>VcAuthorTreeViewContextMenu</a:t>
            </a:r>
            <a:r>
              <a:rPr lang="en-US" sz="2000" dirty="0" smtClean="0"/>
              <a:t>", "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say hello</a:t>
            </a:r>
            <a:r>
              <a:rPr lang="en-US" sz="2000" dirty="0" smtClean="0"/>
              <a:t>", -1, "</a:t>
            </a:r>
            <a:r>
              <a:rPr lang="en-US" sz="2000" dirty="0" err="1" smtClean="0">
                <a:solidFill>
                  <a:srgbClr val="FFC000"/>
                </a:solidFill>
              </a:rPr>
              <a:t>cmdHello</a:t>
            </a:r>
            <a:r>
              <a:rPr lang="en-US" sz="2000" dirty="0" smtClean="0"/>
              <a:t>")</a:t>
            </a:r>
            <a:endParaRPr lang="fi-FI" sz="2000" dirty="0" smtClean="0"/>
          </a:p>
          <a:p>
            <a:pPr marL="0" indent="0">
              <a:buNone/>
            </a:pPr>
            <a:r>
              <a:rPr lang="en-US" sz="2000" dirty="0" err="1" smtClean="0"/>
              <a:t>addMenuItem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000" dirty="0" smtClean="0"/>
              <a:t>"</a:t>
            </a:r>
            <a:r>
              <a:rPr lang="en-US" sz="2000" dirty="0" err="1">
                <a:solidFill>
                  <a:srgbClr val="C00000"/>
                </a:solidFill>
              </a:rPr>
              <a:t>VcAuthorTreeViewBehaviorsContextMenu</a:t>
            </a:r>
            <a:r>
              <a:rPr lang="en-US" sz="2000" dirty="0" smtClean="0"/>
              <a:t>", "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say hello</a:t>
            </a:r>
            <a:r>
              <a:rPr lang="en-US" sz="2000" dirty="0" smtClean="0"/>
              <a:t>", -1, "</a:t>
            </a:r>
            <a:r>
              <a:rPr lang="en-US" sz="2000" dirty="0" err="1" smtClean="0">
                <a:solidFill>
                  <a:srgbClr val="FFC000"/>
                </a:solidFill>
              </a:rPr>
              <a:t>cmdHello</a:t>
            </a:r>
            <a:r>
              <a:rPr lang="en-US" sz="2000" dirty="0" smtClean="0"/>
              <a:t>")</a:t>
            </a:r>
            <a:endParaRPr lang="fi-FI" sz="2000" dirty="0" smtClean="0"/>
          </a:p>
          <a:p>
            <a:pPr marL="0" indent="0">
              <a:buNone/>
            </a:pPr>
            <a:r>
              <a:rPr lang="en-US" sz="2000" dirty="0" err="1" smtClean="0"/>
              <a:t>addMenuItem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000" dirty="0" smtClean="0"/>
              <a:t>"</a:t>
            </a:r>
            <a:r>
              <a:rPr lang="en-US" sz="2000" dirty="0" err="1">
                <a:solidFill>
                  <a:srgbClr val="C00000"/>
                </a:solidFill>
              </a:rPr>
              <a:t>VcAuthorTreeViewPropertiesContextMenu</a:t>
            </a:r>
            <a:r>
              <a:rPr lang="en-US" sz="2000" dirty="0" smtClean="0"/>
              <a:t>", "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say hello</a:t>
            </a:r>
            <a:r>
              <a:rPr lang="en-US" sz="2000" dirty="0" smtClean="0"/>
              <a:t>", -1, "</a:t>
            </a:r>
            <a:r>
              <a:rPr lang="en-US" sz="2000" dirty="0" err="1" smtClean="0">
                <a:solidFill>
                  <a:srgbClr val="FFC000"/>
                </a:solidFill>
              </a:rPr>
              <a:t>cmdHello</a:t>
            </a:r>
            <a:r>
              <a:rPr lang="en-US" sz="2000" dirty="0" smtClean="0"/>
              <a:t>")</a:t>
            </a:r>
          </a:p>
          <a:p>
            <a:pPr marL="0" indent="0">
              <a:buNone/>
            </a:pPr>
            <a:r>
              <a:rPr lang="en-US" sz="2000" dirty="0" err="1" smtClean="0"/>
              <a:t>addMenuItem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000" dirty="0" smtClean="0"/>
              <a:t>"</a:t>
            </a:r>
            <a:r>
              <a:rPr lang="en-US" sz="2000" dirty="0" err="1">
                <a:solidFill>
                  <a:srgbClr val="C00000"/>
                </a:solidFill>
              </a:rPr>
              <a:t>VcAuthorTreeViewRobotFramesContextMenu</a:t>
            </a:r>
            <a:r>
              <a:rPr lang="en-US" sz="2000" dirty="0" smtClean="0"/>
              <a:t>", "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say hello</a:t>
            </a:r>
            <a:r>
              <a:rPr lang="en-US" sz="2000" dirty="0" smtClean="0"/>
              <a:t>", -1, "</a:t>
            </a:r>
            <a:r>
              <a:rPr lang="en-US" sz="2000" dirty="0" smtClean="0">
                <a:solidFill>
                  <a:srgbClr val="FFC000"/>
                </a:solidFill>
              </a:rPr>
              <a:t>cmdHello</a:t>
            </a:r>
            <a:r>
              <a:rPr lang="en-US" sz="2000" dirty="0" smtClean="0"/>
              <a:t>")</a:t>
            </a:r>
          </a:p>
          <a:p>
            <a:pPr marL="0" indent="0">
              <a:buNone/>
            </a:pPr>
            <a:r>
              <a:rPr lang="en-US" sz="2000" dirty="0" err="1"/>
              <a:t>addMenuItem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000" dirty="0" smtClean="0"/>
              <a:t>"</a:t>
            </a:r>
            <a:r>
              <a:rPr lang="en-US" sz="2000" dirty="0" err="1">
                <a:solidFill>
                  <a:srgbClr val="C00000"/>
                </a:solidFill>
              </a:rPr>
              <a:t>VcAuthorTreeViewFeaturesContextMenu</a:t>
            </a:r>
            <a:r>
              <a:rPr lang="en-US" sz="2000" dirty="0" smtClean="0"/>
              <a:t>", </a:t>
            </a:r>
            <a:r>
              <a:rPr lang="en-US" sz="2000" dirty="0"/>
              <a:t>"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say hello</a:t>
            </a:r>
            <a:r>
              <a:rPr lang="en-US" sz="2000" dirty="0"/>
              <a:t>", -1, "</a:t>
            </a:r>
            <a:r>
              <a:rPr lang="en-US" sz="2000" dirty="0" err="1">
                <a:solidFill>
                  <a:srgbClr val="FFC000"/>
                </a:solidFill>
              </a:rPr>
              <a:t>cmdHello</a:t>
            </a:r>
            <a:r>
              <a:rPr lang="en-US" sz="2000" dirty="0"/>
              <a:t>")</a:t>
            </a:r>
            <a:endParaRPr lang="fi-FI" sz="2000" dirty="0"/>
          </a:p>
          <a:p>
            <a:pPr marL="0" indent="0">
              <a:buNone/>
            </a:pPr>
            <a:r>
              <a:rPr lang="en-US" sz="2000" dirty="0" err="1"/>
              <a:t>addMenuItem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000" dirty="0" smtClean="0"/>
              <a:t>"</a:t>
            </a:r>
            <a:r>
              <a:rPr lang="en-US" sz="2000" dirty="0" err="1">
                <a:solidFill>
                  <a:srgbClr val="C00000"/>
                </a:solidFill>
              </a:rPr>
              <a:t>VcAuthorTreeViewNodesContextMenu</a:t>
            </a:r>
            <a:r>
              <a:rPr lang="en-US" sz="2000" dirty="0" smtClean="0"/>
              <a:t>", </a:t>
            </a:r>
            <a:r>
              <a:rPr lang="en-US" sz="2000" dirty="0"/>
              <a:t>"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say hello</a:t>
            </a:r>
            <a:r>
              <a:rPr lang="en-US" sz="2000" dirty="0"/>
              <a:t>", -1, "</a:t>
            </a:r>
            <a:r>
              <a:rPr lang="en-US" sz="2000" dirty="0" err="1">
                <a:solidFill>
                  <a:srgbClr val="FFC000"/>
                </a:solidFill>
              </a:rPr>
              <a:t>cmdHello</a:t>
            </a:r>
            <a:r>
              <a:rPr lang="en-US" sz="2000" dirty="0"/>
              <a:t>")</a:t>
            </a:r>
            <a:endParaRPr lang="fi-FI" sz="2000" dirty="0"/>
          </a:p>
          <a:p>
            <a:pPr marL="0" indent="0">
              <a:buNone/>
            </a:pPr>
            <a:r>
              <a:rPr lang="en-US" sz="2000" dirty="0" err="1"/>
              <a:t>addMenuItem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000" dirty="0" smtClean="0"/>
              <a:t>"</a:t>
            </a:r>
            <a:r>
              <a:rPr lang="en-US" sz="2000" dirty="0" err="1">
                <a:solidFill>
                  <a:srgbClr val="C00000"/>
                </a:solidFill>
              </a:rPr>
              <a:t>VcAuthorTreeViewToolContextMenu</a:t>
            </a:r>
            <a:r>
              <a:rPr lang="en-US" sz="2000" dirty="0" smtClean="0"/>
              <a:t>", </a:t>
            </a:r>
            <a:r>
              <a:rPr lang="en-US" sz="2000" dirty="0"/>
              <a:t>"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say hello</a:t>
            </a:r>
            <a:r>
              <a:rPr lang="en-US" sz="2000" dirty="0"/>
              <a:t>", -1, "</a:t>
            </a:r>
            <a:r>
              <a:rPr lang="en-US" sz="2000" dirty="0" err="1">
                <a:solidFill>
                  <a:srgbClr val="FFC000"/>
                </a:solidFill>
              </a:rPr>
              <a:t>cmdHello</a:t>
            </a:r>
            <a:r>
              <a:rPr lang="en-US" sz="2000" dirty="0"/>
              <a:t>")</a:t>
            </a:r>
            <a:endParaRPr lang="fi-FI" sz="2000" dirty="0"/>
          </a:p>
          <a:p>
            <a:pPr marL="0" indent="0">
              <a:buNone/>
            </a:pPr>
            <a:r>
              <a:rPr lang="en-US" sz="2000" dirty="0" err="1"/>
              <a:t>addMenuItem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000" dirty="0" smtClean="0"/>
              <a:t>"</a:t>
            </a:r>
            <a:r>
              <a:rPr lang="en-US" sz="2000" dirty="0" err="1">
                <a:solidFill>
                  <a:srgbClr val="C00000"/>
                </a:solidFill>
              </a:rPr>
              <a:t>VcAuthorTreeViewBasesContextMenu</a:t>
            </a:r>
            <a:r>
              <a:rPr lang="en-US" sz="2000" dirty="0" smtClean="0"/>
              <a:t>", </a:t>
            </a:r>
            <a:r>
              <a:rPr lang="en-US" sz="2000" dirty="0"/>
              <a:t>"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say hello</a:t>
            </a:r>
            <a:r>
              <a:rPr lang="en-US" sz="2000" dirty="0"/>
              <a:t>", -1, "</a:t>
            </a:r>
            <a:r>
              <a:rPr lang="en-US" sz="2000" dirty="0" err="1">
                <a:solidFill>
                  <a:srgbClr val="FFC000"/>
                </a:solidFill>
              </a:rPr>
              <a:t>cmdHello</a:t>
            </a:r>
            <a:r>
              <a:rPr lang="en-US" sz="2000" dirty="0"/>
              <a:t>")</a:t>
            </a:r>
            <a:endParaRPr lang="fi-FI" sz="2000" dirty="0"/>
          </a:p>
          <a:p>
            <a:pPr marL="0" indent="0">
              <a:buNone/>
            </a:pPr>
            <a:endParaRPr lang="fi-FI" sz="2000" dirty="0" smtClean="0"/>
          </a:p>
        </p:txBody>
      </p:sp>
    </p:spTree>
    <p:extLst>
      <p:ext uri="{BB962C8B-B14F-4D97-AF65-F5344CB8AC3E}">
        <p14:creationId xmlns:p14="http://schemas.microsoft.com/office/powerpoint/2010/main" val="29007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gallery</a:t>
            </a:r>
            <a:endParaRPr lang="fi-FI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15937" y="1266825"/>
            <a:ext cx="10908276" cy="42481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addMenuItem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000" dirty="0"/>
              <a:t>VC_MENU_MODELING_WIZARDS + </a:t>
            </a:r>
            <a:r>
              <a:rPr lang="en-US" sz="2000" dirty="0" smtClean="0"/>
              <a:t>"</a:t>
            </a:r>
            <a:r>
              <a:rPr lang="en-US" sz="2000" dirty="0" smtClean="0">
                <a:solidFill>
                  <a:srgbClr val="C00000"/>
                </a:solidFill>
              </a:rPr>
              <a:t>/My Category</a:t>
            </a:r>
            <a:r>
              <a:rPr lang="en-US" sz="2000" dirty="0" smtClean="0"/>
              <a:t>", "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say hello</a:t>
            </a:r>
            <a:r>
              <a:rPr lang="en-US" sz="2000" dirty="0" smtClean="0"/>
              <a:t>", -1, "</a:t>
            </a:r>
            <a:r>
              <a:rPr lang="en-US" sz="2000" dirty="0" err="1" smtClean="0">
                <a:solidFill>
                  <a:srgbClr val="FFC000"/>
                </a:solidFill>
              </a:rPr>
              <a:t>cmdHello</a:t>
            </a:r>
            <a:r>
              <a:rPr lang="en-US" sz="2000" dirty="0" smtClean="0"/>
              <a:t>")</a:t>
            </a:r>
            <a:endParaRPr lang="fi-FI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7" y="2662178"/>
            <a:ext cx="5453160" cy="30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documentation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15938" y="1628775"/>
            <a:ext cx="7655789" cy="4457700"/>
          </a:xfrm>
          <a:prstGeom prst="rect">
            <a:avLst/>
          </a:prstGeom>
        </p:spPr>
        <p:txBody>
          <a:bodyPr/>
          <a:lstStyle/>
          <a:p>
            <a:r>
              <a:rPr lang="fi-FI" dirty="0" smtClean="0"/>
              <a:t>Not yet fully documented </a:t>
            </a:r>
            <a:r>
              <a:rPr lang="fi-FI" dirty="0" smtClean="0">
                <a:sym typeface="Wingdings" panose="05000000000000000000" pitchFamily="2" charset="2"/>
              </a:rPr>
              <a:t></a:t>
            </a:r>
            <a:endParaRPr lang="fi-FI" dirty="0" smtClean="0"/>
          </a:p>
          <a:p>
            <a:r>
              <a:rPr lang="fi-FI" dirty="0" smtClean="0"/>
              <a:t>Use the config file as raw doc </a:t>
            </a:r>
            <a:r>
              <a:rPr lang="fi-FI" dirty="0" smtClean="0">
                <a:sym typeface="Wingdings" panose="05000000000000000000" pitchFamily="2" charset="2"/>
              </a:rPr>
              <a:t></a:t>
            </a:r>
            <a:endParaRPr lang="fi-FI" dirty="0" smtClean="0"/>
          </a:p>
          <a:p>
            <a:pPr lvl="1"/>
            <a:r>
              <a:rPr lang="en-US" sz="1200" dirty="0"/>
              <a:t>C:\Program Files\Visual Components\Visual Components Essentials with Modeling Pack </a:t>
            </a:r>
            <a:r>
              <a:rPr lang="en-US" sz="1200" dirty="0" smtClean="0"/>
              <a:t>4.0\</a:t>
            </a:r>
            <a:r>
              <a:rPr lang="en-US" sz="1200" dirty="0" err="1" smtClean="0"/>
              <a:t>VisualComponents.Essentials.exe.config</a:t>
            </a:r>
            <a:endParaRPr lang="en-US" sz="1200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Find examples in the python command installation folder </a:t>
            </a:r>
            <a:r>
              <a:rPr lang="fi-FI" dirty="0" smtClean="0">
                <a:sym typeface="Wingdings" panose="05000000000000000000" pitchFamily="2" charset="2"/>
              </a:rPr>
              <a:t></a:t>
            </a:r>
            <a:endParaRPr lang="fi-FI" dirty="0" smtClean="0"/>
          </a:p>
          <a:p>
            <a:pPr lvl="1"/>
            <a:r>
              <a:rPr lang="en-US" sz="1200" dirty="0"/>
              <a:t>C:\Program Files\Visual Components\Visual Components Essentials with Modeling Pack 4.0\Python\</a:t>
            </a:r>
            <a:r>
              <a:rPr lang="en-US" sz="1200" dirty="0" err="1"/>
              <a:t>VisualComponents</a:t>
            </a:r>
            <a:r>
              <a:rPr lang="en-US" sz="1200" dirty="0"/>
              <a:t>\</a:t>
            </a:r>
            <a:r>
              <a:rPr lang="en-US" sz="1200" dirty="0" err="1"/>
              <a:t>FeatureTreeTools</a:t>
            </a:r>
            <a:endParaRPr lang="en-US" sz="1200" dirty="0"/>
          </a:p>
          <a:p>
            <a:pPr lvl="1"/>
            <a:r>
              <a:rPr lang="en-US" sz="1200" dirty="0"/>
              <a:t>C:\Program Files\Visual Components\Visual Components Essentials with Modeling Pack 4.0\Python\</a:t>
            </a:r>
            <a:r>
              <a:rPr lang="en-US" sz="1200" dirty="0" err="1"/>
              <a:t>VisualComponents</a:t>
            </a:r>
            <a:r>
              <a:rPr lang="en-US" sz="1200" dirty="0"/>
              <a:t>\Wizards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3288887"/>
            <a:ext cx="6886072" cy="10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Action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5938" y="233680"/>
            <a:ext cx="9079475" cy="646113"/>
          </a:xfrm>
        </p:spPr>
        <p:txBody>
          <a:bodyPr/>
          <a:lstStyle/>
          <a:p>
            <a:r>
              <a:rPr lang="fi-FI" dirty="0" smtClean="0"/>
              <a:t>Using action panel with commands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Create properties to the command</a:t>
            </a:r>
          </a:p>
          <a:p>
            <a:r>
              <a:rPr lang="fi-FI" dirty="0"/>
              <a:t>executeInActionPanel</a:t>
            </a:r>
            <a:r>
              <a:rPr lang="fi-FI" dirty="0" smtClean="0"/>
              <a:t>()</a:t>
            </a:r>
          </a:p>
          <a:p>
            <a:r>
              <a:rPr lang="fi-FI" dirty="0" smtClean="0"/>
              <a:t>Properties flagged visible are shown in the action panel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084" y="1221129"/>
            <a:ext cx="2466955" cy="2883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913" y="3385316"/>
            <a:ext cx="3661918" cy="294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Localizing commands</a:t>
            </a:r>
          </a:p>
          <a:p>
            <a:endParaRPr lang="en-US" dirty="0"/>
          </a:p>
        </p:txBody>
      </p:sp>
      <p:pic>
        <p:nvPicPr>
          <p:cNvPr id="1026" name="Picture 2" descr="http://www.clarioncall.net/wp-content/uploads/2015/01/Eastern-European-Fla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158" y="3534360"/>
            <a:ext cx="3323640" cy="332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5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7" y="3157067"/>
            <a:ext cx="10973578" cy="33528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Localize GUI</a:t>
            </a:r>
            <a:endParaRPr lang="en-US" dirty="0"/>
          </a:p>
        </p:txBody>
      </p:sp>
      <p:sp>
        <p:nvSpPr>
          <p:cNvPr id="12" name="Text Placeholder 8"/>
          <p:cNvSpPr txBox="1">
            <a:spLocks/>
          </p:cNvSpPr>
          <p:nvPr/>
        </p:nvSpPr>
        <p:spPr>
          <a:xfrm>
            <a:off x="515937" y="1143000"/>
            <a:ext cx="4972050" cy="4457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Localize</a:t>
            </a:r>
          </a:p>
          <a:p>
            <a:pPr lvl="1"/>
            <a:r>
              <a:rPr lang="fi-FI" dirty="0" smtClean="0"/>
              <a:t>Command names (”Text”)</a:t>
            </a:r>
          </a:p>
          <a:p>
            <a:pPr lvl="1"/>
            <a:r>
              <a:rPr lang="fi-FI" dirty="0" smtClean="0"/>
              <a:t>Tooltips (”Tooltip”)</a:t>
            </a:r>
          </a:p>
          <a:p>
            <a:pPr lvl="1"/>
            <a:r>
              <a:rPr lang="fi-FI" dirty="0" smtClean="0"/>
              <a:t>GUI Icons (”Icon”) </a:t>
            </a:r>
          </a:p>
        </p:txBody>
      </p:sp>
    </p:spTree>
    <p:extLst>
      <p:ext uri="{BB962C8B-B14F-4D97-AF65-F5344CB8AC3E}">
        <p14:creationId xmlns:p14="http://schemas.microsoft.com/office/powerpoint/2010/main" val="19312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Localize properties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31" y="3928415"/>
            <a:ext cx="10613985" cy="1302195"/>
          </a:xfrm>
          <a:prstGeom prst="rect">
            <a:avLst/>
          </a:prstGeo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515938" y="1628775"/>
            <a:ext cx="7655789" cy="4457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Localize</a:t>
            </a:r>
            <a:endParaRPr lang="fi-FI" dirty="0" smtClean="0"/>
          </a:p>
          <a:p>
            <a:pPr lvl="1"/>
            <a:r>
              <a:rPr lang="fi-FI" dirty="0" smtClean="0"/>
              <a:t>property names</a:t>
            </a:r>
          </a:p>
          <a:p>
            <a:pPr lvl="1"/>
            <a:r>
              <a:rPr lang="fi-FI" dirty="0" smtClean="0"/>
              <a:t>tooltips</a:t>
            </a:r>
          </a:p>
          <a:p>
            <a:r>
              <a:rPr lang="fi-FI" dirty="0" smtClean="0"/>
              <a:t>Localize before creating the property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3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smtClean="0"/>
              <a:t>Command Registration</a:t>
            </a:r>
          </a:p>
          <a:p>
            <a:r>
              <a:rPr lang="fi-FI" dirty="0" smtClean="0"/>
              <a:t>Localizing commands</a:t>
            </a:r>
          </a:p>
          <a:p>
            <a:r>
              <a:rPr lang="fi-FI" dirty="0" smtClean="0"/>
              <a:t>Action Panel</a:t>
            </a:r>
          </a:p>
          <a:p>
            <a:r>
              <a:rPr lang="fi-FI" dirty="0" smtClean="0"/>
              <a:t>Selection &amp; Context</a:t>
            </a:r>
          </a:p>
          <a:p>
            <a:r>
              <a:rPr lang="fi-FI" dirty="0" smtClean="0"/>
              <a:t>Pick / Snap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Selection and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Selection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 smtClean="0"/>
              <a:t>New Selection manager in python API</a:t>
            </a:r>
          </a:p>
          <a:p>
            <a:pPr lvl="1"/>
            <a:r>
              <a:rPr lang="fi-FI" dirty="0" smtClean="0"/>
              <a:t>vcApplication.SelectionManager</a:t>
            </a:r>
          </a:p>
          <a:p>
            <a:pPr lvl="1"/>
            <a:r>
              <a:rPr lang="fi-FI" dirty="0" smtClean="0"/>
              <a:t>Use this instead of</a:t>
            </a:r>
          </a:p>
          <a:p>
            <a:pPr lvl="2"/>
            <a:r>
              <a:rPr lang="fi-FI" dirty="0" smtClean="0"/>
              <a:t>app.getSelection( ... )</a:t>
            </a:r>
          </a:p>
          <a:p>
            <a:pPr lvl="2"/>
            <a:r>
              <a:rPr lang="fi-FI" dirty="0" smtClean="0"/>
              <a:t>app.CurrentSelection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46" y="3714750"/>
            <a:ext cx="31718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0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Context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15938" y="1628775"/>
            <a:ext cx="7705300" cy="4457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26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2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22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Context controls</a:t>
            </a:r>
          </a:p>
          <a:p>
            <a:pPr lvl="1"/>
            <a:r>
              <a:rPr lang="fi-FI" dirty="0" smtClean="0"/>
              <a:t>What can be selected in 3D</a:t>
            </a:r>
          </a:p>
          <a:p>
            <a:pPr lvl="1"/>
            <a:r>
              <a:rPr lang="fi-FI" dirty="0" smtClean="0"/>
              <a:t>What panels are shown and where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753" y="3339055"/>
            <a:ext cx="5067300" cy="723900"/>
          </a:xfrm>
          <a:prstGeom prst="rect">
            <a:avLst/>
          </a:prstGeom>
        </p:spPr>
      </p:pic>
      <p:sp>
        <p:nvSpPr>
          <p:cNvPr id="8" name="Rectangle 1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366678" y="4590655"/>
            <a:ext cx="4112023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A31515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VC_CONTEXT_CONFIGURE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“Configure“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VC_CONTEXT_DRAWING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=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"Drawing“</a:t>
            </a:r>
            <a:endParaRPr lang="en-US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VC_CONTEXT_TEACH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=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"Teach“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VC_CONTEXT_AUTHOR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=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"Author"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Context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15938" y="1628775"/>
            <a:ext cx="7705300" cy="4457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26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2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22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Python API</a:t>
            </a:r>
          </a:p>
          <a:p>
            <a:pPr lvl="1"/>
            <a:r>
              <a:rPr lang="fi-FI" dirty="0" smtClean="0"/>
              <a:t>Access all available contexts</a:t>
            </a:r>
          </a:p>
          <a:p>
            <a:pPr lvl="1"/>
            <a:r>
              <a:rPr lang="fi-FI" dirty="0" smtClean="0"/>
              <a:t>Set and get active context</a:t>
            </a:r>
          </a:p>
          <a:p>
            <a:pPr lvl="1"/>
            <a:r>
              <a:rPr lang="fi-FI" dirty="0" smtClean="0"/>
              <a:t>Event for context change</a:t>
            </a:r>
            <a:endParaRPr lang="en-US" dirty="0" smtClean="0"/>
          </a:p>
          <a:p>
            <a:pPr lvl="1"/>
            <a:r>
              <a:rPr lang="fi-FI" dirty="0" smtClean="0"/>
              <a:t>Access active objects in context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60" y="3552825"/>
            <a:ext cx="5510289" cy="23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Context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 smtClean="0"/>
              <a:t>Set the active context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Access active objects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682" y="2284372"/>
            <a:ext cx="3508937" cy="1201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682" y="4461604"/>
            <a:ext cx="4493392" cy="18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Snap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Snap command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 smtClean="0"/>
              <a:t>Interface same as in 2014 but with small additions</a:t>
            </a:r>
          </a:p>
          <a:p>
            <a:pPr lvl="1"/>
            <a:r>
              <a:rPr lang="fi-FI" dirty="0" smtClean="0"/>
              <a:t>cmd</a:t>
            </a:r>
            <a:r>
              <a:rPr lang="fi-FI" dirty="0"/>
              <a:t>. </a:t>
            </a:r>
            <a:r>
              <a:rPr lang="fi-FI" dirty="0" smtClean="0"/>
              <a:t>SnapOnBoundType</a:t>
            </a:r>
          </a:p>
          <a:p>
            <a:pPr lvl="1"/>
            <a:r>
              <a:rPr lang="fi-FI" dirty="0" smtClean="0"/>
              <a:t>cmd.clear()</a:t>
            </a:r>
          </a:p>
          <a:p>
            <a:r>
              <a:rPr lang="fi-FI" dirty="0" smtClean="0"/>
              <a:t>Improved control for highlighting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Snap command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 smtClean="0"/>
              <a:t>SnapOnBoundType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3086100"/>
            <a:ext cx="2839035" cy="2461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412" y="3244215"/>
            <a:ext cx="40671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Cherry on the cake</a:t>
            </a:r>
            <a:endParaRPr lang="en-US" dirty="0"/>
          </a:p>
        </p:txBody>
      </p:sp>
      <p:pic>
        <p:nvPicPr>
          <p:cNvPr id="5122" name="Picture 2" descr="https://encrypted-tbn1.gstatic.com/images?q=tbn:ANd9GcTGT-Pe127yqviz8SV5EuKgy2R9lJ0hTHQI1uzO8Hj6t36rc-8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786" y="3292597"/>
            <a:ext cx="2848095" cy="284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Recompiling python commands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 smtClean="0"/>
              <a:t>No need to recompile commands manually</a:t>
            </a:r>
          </a:p>
          <a:p>
            <a:r>
              <a:rPr lang="fi-FI" dirty="0" smtClean="0"/>
              <a:t>Save the .py file and execute the command again</a:t>
            </a:r>
          </a:p>
          <a:p>
            <a:r>
              <a:rPr lang="fi-FI" dirty="0" smtClean="0"/>
              <a:t>The command is automatically recompiled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13" y="4516538"/>
            <a:ext cx="6210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Command Registration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Command registration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 smtClean="0"/>
              <a:t>More freedom adding menu items</a:t>
            </a:r>
          </a:p>
          <a:p>
            <a:r>
              <a:rPr lang="fi-FI" dirty="0" smtClean="0"/>
              <a:t>Custom buttons in </a:t>
            </a:r>
          </a:p>
          <a:p>
            <a:pPr lvl="1"/>
            <a:r>
              <a:rPr lang="fi-FI" dirty="0" smtClean="0"/>
              <a:t>ribbon tabs</a:t>
            </a:r>
          </a:p>
          <a:p>
            <a:pPr lvl="1"/>
            <a:r>
              <a:rPr lang="fi-FI" dirty="0" smtClean="0"/>
              <a:t>context menus</a:t>
            </a:r>
          </a:p>
          <a:p>
            <a:pPr lvl="1"/>
            <a:r>
              <a:rPr lang="fi-FI" dirty="0" smtClean="0"/>
              <a:t>quick menus</a:t>
            </a:r>
          </a:p>
          <a:p>
            <a:pPr lvl="1"/>
            <a:r>
              <a:rPr lang="fi-FI" dirty="0" smtClean="0"/>
              <a:t>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Home ribbon</a:t>
            </a:r>
            <a:endParaRPr lang="fi-FI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5937" y="2013995"/>
            <a:ext cx="9833019" cy="4072480"/>
          </a:xfrm>
        </p:spPr>
        <p:txBody>
          <a:bodyPr/>
          <a:lstStyle/>
          <a:p>
            <a:pPr marL="0" indent="0">
              <a:lnSpc>
                <a:spcPct val="50000"/>
              </a:lnSpc>
              <a:buNone/>
            </a:pPr>
            <a:r>
              <a:rPr lang="en-US" sz="2000" dirty="0" err="1" smtClean="0"/>
              <a:t>cmduri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err="1"/>
              <a:t>getApplicationPath</a:t>
            </a:r>
            <a:r>
              <a:rPr lang="en-US" sz="2000" dirty="0"/>
              <a:t>() + 'hello.py'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err="1" smtClean="0"/>
              <a:t>cmd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err="1"/>
              <a:t>loadCommand</a:t>
            </a:r>
            <a:r>
              <a:rPr lang="en-US" sz="2000" dirty="0"/>
              <a:t>('</a:t>
            </a:r>
            <a:r>
              <a:rPr lang="en-US" sz="2000" dirty="0" err="1"/>
              <a:t>cmdHello</a:t>
            </a:r>
            <a:r>
              <a:rPr lang="en-US" sz="2000" dirty="0" smtClean="0"/>
              <a:t>', </a:t>
            </a:r>
            <a:r>
              <a:rPr lang="en-US" sz="2000" dirty="0" err="1" smtClean="0"/>
              <a:t>cmduri</a:t>
            </a:r>
            <a:r>
              <a:rPr lang="en-US" sz="2000" dirty="0"/>
              <a:t>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err="1" smtClean="0"/>
              <a:t>addMenuItem</a:t>
            </a:r>
            <a:r>
              <a:rPr lang="en-US" sz="2000" dirty="0" smtClean="0"/>
              <a:t>(“</a:t>
            </a:r>
            <a:r>
              <a:rPr lang="en-US" sz="2000" dirty="0" err="1">
                <a:solidFill>
                  <a:srgbClr val="C00000"/>
                </a:solidFill>
              </a:rPr>
              <a:t>VcTabHome</a:t>
            </a:r>
            <a:r>
              <a:rPr lang="en-US" sz="2000" dirty="0">
                <a:solidFill>
                  <a:srgbClr val="C00000"/>
                </a:solidFill>
              </a:rPr>
              <a:t>/</a:t>
            </a:r>
            <a:r>
              <a:rPr lang="en-US" sz="2000" dirty="0" err="1">
                <a:solidFill>
                  <a:srgbClr val="C00000"/>
                </a:solidFill>
              </a:rPr>
              <a:t>VcRibbonShow</a:t>
            </a:r>
            <a:r>
              <a:rPr lang="en-US" sz="2000" dirty="0" smtClean="0"/>
              <a:t>”, </a:t>
            </a:r>
            <a:r>
              <a:rPr lang="en-US" sz="2000" dirty="0"/>
              <a:t>"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say hello</a:t>
            </a:r>
            <a:r>
              <a:rPr lang="en-US" sz="2000" dirty="0"/>
              <a:t>", -1, </a:t>
            </a:r>
            <a:r>
              <a:rPr lang="en-US" sz="2000" dirty="0" smtClean="0"/>
              <a:t>“</a:t>
            </a:r>
            <a:r>
              <a:rPr lang="en-US" sz="2000" dirty="0" err="1">
                <a:solidFill>
                  <a:srgbClr val="FFC000"/>
                </a:solidFill>
              </a:rPr>
              <a:t>cmdHello</a:t>
            </a:r>
            <a:r>
              <a:rPr lang="en-US" sz="2000" dirty="0"/>
              <a:t>")</a:t>
            </a:r>
            <a:endParaRPr lang="fi-FI" sz="20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7" y="3289828"/>
            <a:ext cx="7881303" cy="152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Home ribbon</a:t>
            </a:r>
            <a:endParaRPr lang="fi-FI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5937" y="2013995"/>
            <a:ext cx="9833019" cy="40724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addMenuItem</a:t>
            </a:r>
            <a:r>
              <a:rPr lang="en-US" sz="2000" dirty="0" smtClean="0"/>
              <a:t>(“</a:t>
            </a:r>
            <a:r>
              <a:rPr lang="en-US" sz="2000" dirty="0" err="1" smtClean="0">
                <a:solidFill>
                  <a:srgbClr val="C00000"/>
                </a:solidFill>
              </a:rPr>
              <a:t>VcTabHome</a:t>
            </a:r>
            <a:r>
              <a:rPr lang="en-US" sz="2000" dirty="0" smtClean="0">
                <a:solidFill>
                  <a:srgbClr val="C00000"/>
                </a:solidFill>
              </a:rPr>
              <a:t>/My group</a:t>
            </a:r>
            <a:r>
              <a:rPr lang="en-US" sz="2000" dirty="0" smtClean="0"/>
              <a:t>”, </a:t>
            </a:r>
            <a:r>
              <a:rPr lang="en-US" sz="2000" dirty="0"/>
              <a:t>"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say hello</a:t>
            </a:r>
            <a:r>
              <a:rPr lang="en-US" sz="2000" dirty="0"/>
              <a:t>", -1, </a:t>
            </a:r>
            <a:r>
              <a:rPr lang="en-US" sz="2000" dirty="0" smtClean="0"/>
              <a:t>“</a:t>
            </a:r>
            <a:r>
              <a:rPr lang="en-US" sz="2000" dirty="0" err="1">
                <a:solidFill>
                  <a:srgbClr val="FFC000"/>
                </a:solidFill>
              </a:rPr>
              <a:t>cmdHello</a:t>
            </a:r>
            <a:r>
              <a:rPr lang="en-US" sz="2000" dirty="0"/>
              <a:t>")</a:t>
            </a:r>
            <a:endParaRPr lang="fi-FI" sz="20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7" y="2974281"/>
            <a:ext cx="7606876" cy="15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Drawing ribbon</a:t>
            </a:r>
            <a:endParaRPr lang="fi-FI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5937" y="2013995"/>
            <a:ext cx="9833019" cy="40724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addMenuItem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000" dirty="0" smtClean="0"/>
              <a:t>"</a:t>
            </a:r>
            <a:r>
              <a:rPr lang="en-US" sz="2000" dirty="0" err="1" smtClean="0">
                <a:solidFill>
                  <a:srgbClr val="C00000"/>
                </a:solidFill>
              </a:rPr>
              <a:t>VcTabDrawing</a:t>
            </a:r>
            <a:r>
              <a:rPr lang="en-US" sz="2000" dirty="0" smtClean="0">
                <a:solidFill>
                  <a:srgbClr val="C00000"/>
                </a:solidFill>
              </a:rPr>
              <a:t>/My group</a:t>
            </a:r>
            <a:r>
              <a:rPr lang="en-US" sz="2000" dirty="0" smtClean="0"/>
              <a:t>", </a:t>
            </a:r>
            <a:r>
              <a:rPr lang="en-US" sz="2000" dirty="0"/>
              <a:t>"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say hello</a:t>
            </a:r>
            <a:r>
              <a:rPr lang="en-US" sz="2000" dirty="0"/>
              <a:t>", -1, </a:t>
            </a:r>
            <a:r>
              <a:rPr lang="en-US" sz="2000" dirty="0" smtClean="0"/>
              <a:t>"</a:t>
            </a:r>
            <a:r>
              <a:rPr lang="en-US" sz="2000" dirty="0" err="1">
                <a:solidFill>
                  <a:srgbClr val="FFC000"/>
                </a:solidFill>
              </a:rPr>
              <a:t>cmdHello</a:t>
            </a:r>
            <a:r>
              <a:rPr lang="en-US" sz="2000" dirty="0"/>
              <a:t>")</a:t>
            </a:r>
            <a:endParaRPr lang="fi-FI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7" y="2939144"/>
            <a:ext cx="7430465" cy="17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Program ribbon</a:t>
            </a:r>
            <a:endParaRPr lang="fi-FI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5937" y="2013995"/>
            <a:ext cx="9833019" cy="40724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addMenuItem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000" dirty="0" smtClean="0"/>
              <a:t>"</a:t>
            </a:r>
            <a:r>
              <a:rPr lang="en-US" sz="2000" dirty="0" err="1">
                <a:solidFill>
                  <a:srgbClr val="C00000"/>
                </a:solidFill>
              </a:rPr>
              <a:t>VcTabTeach</a:t>
            </a:r>
            <a:r>
              <a:rPr lang="en-US" sz="2000" dirty="0">
                <a:solidFill>
                  <a:srgbClr val="C00000"/>
                </a:solidFill>
              </a:rPr>
              <a:t>/My group</a:t>
            </a:r>
            <a:r>
              <a:rPr lang="en-US" sz="2000" dirty="0" smtClean="0"/>
              <a:t>", </a:t>
            </a:r>
            <a:r>
              <a:rPr lang="en-US" sz="2000" dirty="0"/>
              <a:t>"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say hello</a:t>
            </a:r>
            <a:r>
              <a:rPr lang="en-US" sz="2000" dirty="0"/>
              <a:t>", -1, </a:t>
            </a:r>
            <a:r>
              <a:rPr lang="en-US" sz="2000" dirty="0" smtClean="0"/>
              <a:t>"</a:t>
            </a:r>
            <a:r>
              <a:rPr lang="en-US" sz="2000" dirty="0" err="1">
                <a:solidFill>
                  <a:srgbClr val="FFC000"/>
                </a:solidFill>
              </a:rPr>
              <a:t>cmdHello</a:t>
            </a:r>
            <a:r>
              <a:rPr lang="en-US" sz="2000" dirty="0"/>
              <a:t>")</a:t>
            </a:r>
            <a:endParaRPr lang="fi-FI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7" y="2939144"/>
            <a:ext cx="7743885" cy="168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Modeling ribbon</a:t>
            </a:r>
            <a:endParaRPr lang="fi-FI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5937" y="2013995"/>
            <a:ext cx="9833019" cy="40724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addMenuItem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000" dirty="0" smtClean="0"/>
              <a:t>"</a:t>
            </a:r>
            <a:r>
              <a:rPr lang="en-US" sz="2000" dirty="0" err="1" smtClean="0">
                <a:solidFill>
                  <a:srgbClr val="C00000"/>
                </a:solidFill>
              </a:rPr>
              <a:t>VcTabAuthor</a:t>
            </a:r>
            <a:r>
              <a:rPr lang="en-US" sz="2000" dirty="0" smtClean="0">
                <a:solidFill>
                  <a:srgbClr val="C00000"/>
                </a:solidFill>
              </a:rPr>
              <a:t>/My </a:t>
            </a:r>
            <a:r>
              <a:rPr lang="en-US" sz="2000" dirty="0">
                <a:solidFill>
                  <a:srgbClr val="C00000"/>
                </a:solidFill>
              </a:rPr>
              <a:t>group</a:t>
            </a:r>
            <a:r>
              <a:rPr lang="en-US" sz="2000" dirty="0" smtClean="0"/>
              <a:t>", </a:t>
            </a:r>
            <a:r>
              <a:rPr lang="en-US" sz="2000" dirty="0"/>
              <a:t>"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say hello</a:t>
            </a:r>
            <a:r>
              <a:rPr lang="en-US" sz="2000" dirty="0"/>
              <a:t>", -1, </a:t>
            </a:r>
            <a:r>
              <a:rPr lang="en-US" sz="2000" dirty="0" smtClean="0"/>
              <a:t>"</a:t>
            </a:r>
            <a:r>
              <a:rPr lang="en-US" sz="2000" dirty="0" err="1">
                <a:solidFill>
                  <a:srgbClr val="FFC000"/>
                </a:solidFill>
              </a:rPr>
              <a:t>cmdHello</a:t>
            </a:r>
            <a:r>
              <a:rPr lang="en-US" sz="2000" dirty="0"/>
              <a:t>")</a:t>
            </a:r>
            <a:endParaRPr lang="fi-FI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7" y="2939144"/>
            <a:ext cx="7778498" cy="16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VC">
  <a:themeElements>
    <a:clrScheme name="VISUAL COMPONENTS">
      <a:dk1>
        <a:srgbClr val="32363F"/>
      </a:dk1>
      <a:lt1>
        <a:srgbClr val="FFFFFF"/>
      </a:lt1>
      <a:dk2>
        <a:srgbClr val="3F3F3F"/>
      </a:dk2>
      <a:lt2>
        <a:srgbClr val="E3E3E3"/>
      </a:lt2>
      <a:accent1>
        <a:srgbClr val="8B8B8B"/>
      </a:accent1>
      <a:accent2>
        <a:srgbClr val="FFB106"/>
      </a:accent2>
      <a:accent3>
        <a:srgbClr val="C3CBD0"/>
      </a:accent3>
      <a:accent4>
        <a:srgbClr val="FAA519"/>
      </a:accent4>
      <a:accent5>
        <a:srgbClr val="398FB4"/>
      </a:accent5>
      <a:accent6>
        <a:srgbClr val="98CA4C"/>
      </a:accent6>
      <a:hlink>
        <a:srgbClr val="577585"/>
      </a:hlink>
      <a:folHlink>
        <a:srgbClr val="577585"/>
      </a:folHlink>
    </a:clrScheme>
    <a:fontScheme name="VISUAL COMPONE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Template_2016_NEW_NEW_NEW.potx [Read-Only]" id="{53339F23-44F8-4538-AD5D-F25F6FA64129}" vid="{0FDD238C-8E08-497F-A824-3E2A52B5A5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CorporateTemplate_2016</Template>
  <TotalTime>1897</TotalTime>
  <Words>606</Words>
  <Application>Microsoft Office PowerPoint</Application>
  <PresentationFormat>Widescreen</PresentationFormat>
  <Paragraphs>114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Consolas</vt:lpstr>
      <vt:lpstr>Wingdings</vt:lpstr>
      <vt:lpstr>Theme_VC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Samuli Ahonen</dc:creator>
  <cp:lastModifiedBy>Samuli Ahonen</cp:lastModifiedBy>
  <cp:revision>44</cp:revision>
  <cp:lastPrinted>2015-01-27T14:45:51Z</cp:lastPrinted>
  <dcterms:created xsi:type="dcterms:W3CDTF">2016-05-31T10:01:54Z</dcterms:created>
  <dcterms:modified xsi:type="dcterms:W3CDTF">2016-06-02T11:50:20Z</dcterms:modified>
</cp:coreProperties>
</file>